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Georgia" panose="02040502050405020303" pitchFamily="18" charset="0"/>
      <p:regular r:id="rId36"/>
      <p:bold r:id="rId37"/>
      <p: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434C3A-4978-4EC8-9394-2F682D49A271}">
  <a:tblStyle styleId="{32434C3A-4978-4EC8-9394-2F682D49A2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 applicative learning of the facts == not just theorizing on paper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dfb7135aa_3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dfb7135aa_3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Goal: For amazon, more orders; For Youtube, longer retention; For Netflix, more subscriptions or more conversions from other streaming apps;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collaboration between app designer and statistician</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dfb7135aa_3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dfb7135aa_3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Long view time: People who binge watch SNL skits or the office clips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dfb7135aa_3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dfb7135aa_3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Long view time: People who binge watch SNL skits or the office clips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dfb7135aa_3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dfb7135aa_3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What conclusions can we draw from this?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ddfb7135aa_3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ddfb7135aa_3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Long view time: People who binge watch SNL skits or the office clips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ddfb7135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ddfb7135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ddfb7135aa_3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ddfb7135aa_3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Long view time: People who binge watch SNL skits or the office clips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dfb7135aa_3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dfb7135aa_3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202124"/>
                </a:solidFill>
                <a:highlight>
                  <a:srgbClr val="FFFFFF"/>
                </a:highlight>
                <a:latin typeface="Roboto"/>
                <a:ea typeface="Roboto"/>
                <a:cs typeface="Roboto"/>
                <a:sym typeface="Roboto"/>
              </a:rPr>
              <a:t>di·’cho·to·mous: dichotomous</a:t>
            </a:r>
            <a:endParaRPr sz="1600">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600">
                <a:solidFill>
                  <a:srgbClr val="202124"/>
                </a:solidFill>
                <a:highlight>
                  <a:srgbClr val="FFFFFF"/>
                </a:highlight>
                <a:latin typeface="Roboto"/>
                <a:ea typeface="Roboto"/>
                <a:cs typeface="Roboto"/>
                <a:sym typeface="Roboto"/>
              </a:rPr>
              <a:t>For example, we are interesting in knowing the hand dominance of all Berkeley residents.</a:t>
            </a:r>
            <a:endParaRPr sz="1600">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dfb7135aa_3_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dfb7135aa_3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Long view time: People who binge watch SNL skits or the office clips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ddfb7135aa_3_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ddfb7135aa_3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Long view time: People who binge watch SNL skits or the office clips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a8eb7908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a8eb790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random variable is described informally </a:t>
            </a:r>
            <a:r>
              <a:rPr lang="en" sz="1050">
                <a:solidFill>
                  <a:srgbClr val="4D5156"/>
                </a:solidFill>
                <a:highlight>
                  <a:srgbClr val="FFFFFF"/>
                </a:highlight>
                <a:latin typeface="Roboto"/>
                <a:ea typeface="Roboto"/>
                <a:cs typeface="Roboto"/>
                <a:sym typeface="Roboto"/>
              </a:rPr>
              <a:t>as a variable whose values depend on outcomes of a random phenomenon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discrete discrete r.v. can take only distinct, separate r.v. can take only distinct, separate values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continuous continuous r.v. can take any value in some r.v. can take any value in some interval.</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ddfb7135aa_3_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ddfb7135aa_3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ddfb7135aa_3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ddfb7135aa_3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202124"/>
                </a:solidFill>
                <a:highlight>
                  <a:srgbClr val="FFFFFF"/>
                </a:highlight>
                <a:latin typeface="Roboto"/>
                <a:ea typeface="Roboto"/>
                <a:cs typeface="Roboto"/>
                <a:sym typeface="Roboto"/>
              </a:rPr>
              <a:t>Combinatorics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050">
                <a:solidFill>
                  <a:srgbClr val="202124"/>
                </a:solidFill>
                <a:highlight>
                  <a:srgbClr val="FFFFFF"/>
                </a:highlight>
                <a:latin typeface="Roboto"/>
                <a:ea typeface="Roboto"/>
                <a:cs typeface="Roboto"/>
                <a:sym typeface="Roboto"/>
              </a:rPr>
              <a:t>encapsulating in ‘miniature the characteristic qualities of the population</a:t>
            </a:r>
            <a:endParaRPr sz="1050">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202124"/>
                </a:solidFill>
                <a:highlight>
                  <a:srgbClr val="FFFFFF"/>
                </a:highlight>
                <a:latin typeface="Roboto"/>
                <a:ea typeface="Roboto"/>
                <a:cs typeface="Roboto"/>
                <a:sym typeface="Roboto"/>
              </a:rPr>
              <a:t>                               ‘Mini ture</a:t>
            </a:r>
            <a:endParaRPr sz="1050">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ddfb7135aa_3_1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ddfb7135aa_3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202124"/>
                </a:solidFill>
                <a:highlight>
                  <a:srgbClr val="FFFFFF"/>
                </a:highlight>
                <a:latin typeface="Roboto"/>
                <a:ea typeface="Roboto"/>
                <a:cs typeface="Roboto"/>
                <a:sym typeface="Roboto"/>
              </a:rPr>
              <a:t>In mathematics, sample points are infinitely small compared to a cont prob space, which is why there are inf number of different combinations samples. </a:t>
            </a:r>
            <a:endParaRPr b="1">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b="1">
                <a:solidFill>
                  <a:srgbClr val="202124"/>
                </a:solidFill>
                <a:highlight>
                  <a:srgbClr val="FFFFFF"/>
                </a:highlight>
                <a:latin typeface="Roboto"/>
                <a:ea typeface="Roboto"/>
                <a:cs typeface="Roboto"/>
                <a:sym typeface="Roboto"/>
              </a:rPr>
              <a:t>What is a infinitely small point? In physics, it might be an atom or a quark. In mathematics, it is even much smaller than that.      ‘My riad (Mi ri a d)</a:t>
            </a:r>
            <a:endParaRPr b="1">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b="1">
                <a:solidFill>
                  <a:srgbClr val="202124"/>
                </a:solidFill>
                <a:highlight>
                  <a:srgbClr val="FFFFFF"/>
                </a:highlight>
                <a:latin typeface="Roboto"/>
                <a:ea typeface="Roboto"/>
                <a:cs typeface="Roboto"/>
                <a:sym typeface="Roboto"/>
              </a:rPr>
              <a:t>The sample points in the illustration is exaggerated. Compared to the prob space, single point is infinitely small. If the prob space has an area of 1, single point has an area of zero in comparison.</a:t>
            </a:r>
            <a:endParaRPr>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ddfb7135aa_3_1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ddfb7135aa_3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Still has the population that almost the same everywhere</a:t>
            </a:r>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e1a019c1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e1a019c1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But if the sample size is large, like the US population, we still assume IID because the limited sampling without replacement won’t change the population fundamentally.</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e1a019c1b3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e1a019c1b3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e1a019c1b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e1a019c1b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Still has the population that almost the same everywhere</a:t>
            </a:r>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1a019c1b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1a019c1b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i="1">
                <a:solidFill>
                  <a:schemeClr val="dk1"/>
                </a:solidFill>
                <a:latin typeface="Times New Roman"/>
                <a:ea typeface="Times New Roman"/>
                <a:cs typeface="Times New Roman"/>
                <a:sym typeface="Times New Roman"/>
              </a:rPr>
              <a:t>A random sample can be seen as a microcosm of the population: </a:t>
            </a:r>
            <a:r>
              <a:rPr lang="en" sz="1400">
                <a:solidFill>
                  <a:schemeClr val="dk1"/>
                </a:solidFill>
                <a:latin typeface="Times New Roman"/>
                <a:ea typeface="Times New Roman"/>
                <a:cs typeface="Times New Roman"/>
                <a:sym typeface="Times New Roman"/>
              </a:rPr>
              <a:t>on average, the sample mean equals the population mean.</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Hat means estimator, and n means sample size</a:t>
            </a:r>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e1a019c1b3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e1a019c1b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i="1">
                <a:solidFill>
                  <a:schemeClr val="dk1"/>
                </a:solidFill>
                <a:latin typeface="Times New Roman"/>
                <a:ea typeface="Times New Roman"/>
                <a:cs typeface="Times New Roman"/>
                <a:sym typeface="Times New Roman"/>
              </a:rPr>
              <a:t>A random sample can be seen as a microcosm of the population: </a:t>
            </a:r>
            <a:r>
              <a:rPr lang="en" sz="1400">
                <a:solidFill>
                  <a:schemeClr val="dk1"/>
                </a:solidFill>
                <a:latin typeface="Times New Roman"/>
                <a:ea typeface="Times New Roman"/>
                <a:cs typeface="Times New Roman"/>
                <a:sym typeface="Times New Roman"/>
              </a:rPr>
              <a:t>on average, the sample mean equals the population mean.</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e1a019c1b3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e1a019c1b3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i="1">
                <a:solidFill>
                  <a:schemeClr val="dk1"/>
                </a:solidFill>
                <a:latin typeface="Times New Roman"/>
                <a:ea typeface="Times New Roman"/>
                <a:cs typeface="Times New Roman"/>
                <a:sym typeface="Times New Roman"/>
              </a:rPr>
              <a:t>Trade-off</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dfb7135aa_3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dfb7135aa_3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random variable is described informally </a:t>
            </a:r>
            <a:r>
              <a:rPr lang="en" sz="1050">
                <a:solidFill>
                  <a:srgbClr val="4D5156"/>
                </a:solidFill>
                <a:highlight>
                  <a:srgbClr val="FFFFFF"/>
                </a:highlight>
                <a:latin typeface="Roboto"/>
                <a:ea typeface="Roboto"/>
                <a:cs typeface="Roboto"/>
                <a:sym typeface="Roboto"/>
              </a:rPr>
              <a:t>as a variable whose values depend on outcomes of a random phenomenon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discrete discrete r.v. can take only distinct, separate r.v. can take only distinct, separate values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continuous continuous r.v. can take any value in some r.v. can take any value in some interval.</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dfb7135aa_3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dfb7135aa_3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random variable is described informally </a:t>
            </a:r>
            <a:r>
              <a:rPr lang="en" sz="1050">
                <a:solidFill>
                  <a:srgbClr val="4D5156"/>
                </a:solidFill>
                <a:highlight>
                  <a:srgbClr val="FFFFFF"/>
                </a:highlight>
                <a:latin typeface="Roboto"/>
                <a:ea typeface="Roboto"/>
                <a:cs typeface="Roboto"/>
                <a:sym typeface="Roboto"/>
              </a:rPr>
              <a:t>as a variable whose values depend on outcomes of a random phenomenon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discrete discrete r.v. can take only distinct, separate r.v. can take only distinct, separate values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continuous continuous r.v. can take any value in some r.v. can take any value in some interval.</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dfb7135aa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dfb7135aa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Expensive and time-consuming to survey every element of the population;</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Hard to control the quality of the data: larger staff but poorly trained;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dfb7135aa_3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dfb7135aa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random variable is described informally </a:t>
            </a:r>
            <a:r>
              <a:rPr lang="en" sz="1050">
                <a:solidFill>
                  <a:srgbClr val="4D5156"/>
                </a:solidFill>
                <a:highlight>
                  <a:srgbClr val="FFFFFF"/>
                </a:highlight>
                <a:latin typeface="Roboto"/>
                <a:ea typeface="Roboto"/>
                <a:cs typeface="Roboto"/>
                <a:sym typeface="Roboto"/>
              </a:rPr>
              <a:t>as a variable whose values depend on outcomes of a random phenomenon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discrete discrete r.v. can take only distinct, separate r.v. can take only distinct, separate values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continuous continuous r.v. can take any value in some r.v. can take any value in some interval.</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dfb7135aa_3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ddfb7135aa_3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 political group may want some results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video includes many survey bias examples.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dfb7135aa_3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dfb7135aa_3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random variable is described informally </a:t>
            </a:r>
            <a:r>
              <a:rPr lang="en" sz="1050">
                <a:solidFill>
                  <a:srgbClr val="4D5156"/>
                </a:solidFill>
                <a:highlight>
                  <a:srgbClr val="FFFFFF"/>
                </a:highlight>
                <a:latin typeface="Roboto"/>
                <a:ea typeface="Roboto"/>
                <a:cs typeface="Roboto"/>
                <a:sym typeface="Roboto"/>
              </a:rPr>
              <a:t>as a variable whose values depend on outcomes of a random phenomenon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discrete discrete r.v. can take only distinct, separate r.v. can take only distinct, separate values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 continuous continuous r.v. can take any value in some r.v. can take any value in some interval.</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dfb7135aa_3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dfb7135aa_3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Posterior combines information from previous experience and new data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15.png"/><Relationship Id="rId5" Type="http://schemas.openxmlformats.org/officeDocument/2006/relationships/image" Target="../media/image27.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32.png"/><Relationship Id="rId12"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9.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4.png"/><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15.png"/><Relationship Id="rId5" Type="http://schemas.openxmlformats.org/officeDocument/2006/relationships/image" Target="../media/image31.png"/><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6.xml"/><Relationship Id="rId16"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42.pn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65.png"/><Relationship Id="rId5" Type="http://schemas.openxmlformats.org/officeDocument/2006/relationships/image" Target="../media/image8.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38.png"/><Relationship Id="rId1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10.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1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64.png"/><Relationship Id="rId4" Type="http://schemas.openxmlformats.org/officeDocument/2006/relationships/image" Target="../media/image10.png"/><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78.png"/><Relationship Id="rId12"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43.png"/><Relationship Id="rId5" Type="http://schemas.openxmlformats.org/officeDocument/2006/relationships/image" Target="../media/image76.png"/><Relationship Id="rId15" Type="http://schemas.openxmlformats.org/officeDocument/2006/relationships/image" Target="../media/image27.png"/><Relationship Id="rId10" Type="http://schemas.openxmlformats.org/officeDocument/2006/relationships/image" Target="../media/image42.png"/><Relationship Id="rId4" Type="http://schemas.openxmlformats.org/officeDocument/2006/relationships/image" Target="../media/image75.png"/><Relationship Id="rId9" Type="http://schemas.openxmlformats.org/officeDocument/2006/relationships/image" Target="../media/image41.png"/><Relationship Id="rId1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4.png"/><Relationship Id="rId5" Type="http://schemas.openxmlformats.org/officeDocument/2006/relationships/image" Target="../media/image80.png"/><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82.pn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png"/><Relationship Id="rId7"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14.png"/><Relationship Id="rId10" Type="http://schemas.openxmlformats.org/officeDocument/2006/relationships/image" Target="../media/image98.png"/><Relationship Id="rId4" Type="http://schemas.openxmlformats.org/officeDocument/2006/relationships/image" Target="../media/image94.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ocs.google.com/forms/d/e/1FAIpQLSeWF8X7sFns_1OGijOmUhQawTHfK6xV-jwT--DBSEUGeHJO9g/viewform?usp=sf_lin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69175"/>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STAT 135 Overview</a:t>
            </a:r>
            <a:endParaRPr sz="5500"/>
          </a:p>
        </p:txBody>
      </p:sp>
      <p:sp>
        <p:nvSpPr>
          <p:cNvPr id="55" name="Google Shape;55;p13"/>
          <p:cNvSpPr txBox="1"/>
          <p:nvPr/>
        </p:nvSpPr>
        <p:spPr>
          <a:xfrm>
            <a:off x="572825" y="4017263"/>
            <a:ext cx="79464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06/22/2021</a:t>
            </a: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57" name="Google Shape;57;p13"/>
          <p:cNvPicPr preferRelativeResize="0"/>
          <p:nvPr/>
        </p:nvPicPr>
        <p:blipFill>
          <a:blip r:embed="rId4">
            <a:alphaModFix/>
          </a:blip>
          <a:stretch>
            <a:fillRect/>
          </a:stretch>
        </p:blipFill>
        <p:spPr>
          <a:xfrm>
            <a:off x="311700" y="4455940"/>
            <a:ext cx="1142250" cy="351785"/>
          </a:xfrm>
          <a:prstGeom prst="rect">
            <a:avLst/>
          </a:prstGeom>
          <a:noFill/>
          <a:ln>
            <a:noFill/>
          </a:ln>
        </p:spPr>
      </p:pic>
      <p:sp>
        <p:nvSpPr>
          <p:cNvPr id="58" name="Google Shape;58;p13"/>
          <p:cNvSpPr txBox="1"/>
          <p:nvPr/>
        </p:nvSpPr>
        <p:spPr>
          <a:xfrm>
            <a:off x="7806450" y="4567075"/>
            <a:ext cx="12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E69138"/>
                </a:solidFill>
              </a:rPr>
              <a:t>STAT 135</a:t>
            </a:r>
            <a:endParaRPr>
              <a:solidFill>
                <a:srgbClr val="E69138"/>
              </a:solidFill>
            </a:endParaRPr>
          </a:p>
        </p:txBody>
      </p:sp>
      <p:sp>
        <p:nvSpPr>
          <p:cNvPr id="59" name="Google Shape;59;p13"/>
          <p:cNvSpPr txBox="1"/>
          <p:nvPr/>
        </p:nvSpPr>
        <p:spPr>
          <a:xfrm>
            <a:off x="3352575" y="1937975"/>
            <a:ext cx="250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Concepts of Statistics</a:t>
            </a:r>
            <a:endParaRPr sz="1800"/>
          </a:p>
        </p:txBody>
      </p:sp>
      <p:sp>
        <p:nvSpPr>
          <p:cNvPr id="60" name="Google Shape;60;p13"/>
          <p:cNvSpPr txBox="1"/>
          <p:nvPr/>
        </p:nvSpPr>
        <p:spPr>
          <a:xfrm>
            <a:off x="912425" y="2640375"/>
            <a:ext cx="7267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“We have got to the </a:t>
            </a:r>
            <a:r>
              <a:rPr lang="en">
                <a:solidFill>
                  <a:srgbClr val="674EA7"/>
                </a:solidFill>
                <a:latin typeface="Georgia"/>
                <a:ea typeface="Georgia"/>
                <a:cs typeface="Georgia"/>
                <a:sym typeface="Georgia"/>
              </a:rPr>
              <a:t>deductions</a:t>
            </a:r>
            <a:r>
              <a:rPr lang="en">
                <a:latin typeface="Georgia"/>
                <a:ea typeface="Georgia"/>
                <a:cs typeface="Georgia"/>
                <a:sym typeface="Georgia"/>
              </a:rPr>
              <a:t> and the </a:t>
            </a:r>
            <a:r>
              <a:rPr lang="en">
                <a:solidFill>
                  <a:srgbClr val="674EA7"/>
                </a:solidFill>
                <a:latin typeface="Georgia"/>
                <a:ea typeface="Georgia"/>
                <a:cs typeface="Georgia"/>
                <a:sym typeface="Georgia"/>
              </a:rPr>
              <a:t>inferences</a:t>
            </a:r>
            <a:r>
              <a:rPr lang="en">
                <a:latin typeface="Georgia"/>
                <a:ea typeface="Georgia"/>
                <a:cs typeface="Georgia"/>
                <a:sym typeface="Georgia"/>
              </a:rPr>
              <a:t>”, said Lestrade, winking at me. “I find it hard enough </a:t>
            </a:r>
            <a:r>
              <a:rPr lang="en" u="sng">
                <a:solidFill>
                  <a:srgbClr val="674EA7"/>
                </a:solidFill>
                <a:latin typeface="Georgia"/>
                <a:ea typeface="Georgia"/>
                <a:cs typeface="Georgia"/>
                <a:sym typeface="Georgia"/>
              </a:rPr>
              <a:t>to tackle facts</a:t>
            </a:r>
            <a:r>
              <a:rPr lang="en">
                <a:latin typeface="Georgia"/>
                <a:ea typeface="Georgia"/>
                <a:cs typeface="Georgia"/>
                <a:sym typeface="Georgia"/>
              </a:rPr>
              <a:t>, Holmes, without flying away after theories and fancies.”</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r" rtl="0">
              <a:spcBef>
                <a:spcPts val="0"/>
              </a:spcBef>
              <a:spcAft>
                <a:spcPts val="0"/>
              </a:spcAft>
              <a:buNone/>
            </a:pPr>
            <a:r>
              <a:rPr lang="en" b="1">
                <a:latin typeface="Georgia"/>
                <a:ea typeface="Georgia"/>
                <a:cs typeface="Georgia"/>
                <a:sym typeface="Georgia"/>
              </a:rPr>
              <a:t>Inspector Lestrade to Sherlock Holmes</a:t>
            </a:r>
            <a:endParaRPr b="1">
              <a:latin typeface="Georgia"/>
              <a:ea typeface="Georgia"/>
              <a:cs typeface="Georgia"/>
              <a:sym typeface="Georgia"/>
            </a:endParaRPr>
          </a:p>
          <a:p>
            <a:pPr marL="0" lvl="0" indent="0" algn="r" rtl="0">
              <a:spcBef>
                <a:spcPts val="0"/>
              </a:spcBef>
              <a:spcAft>
                <a:spcPts val="0"/>
              </a:spcAft>
              <a:buNone/>
            </a:pPr>
            <a:r>
              <a:rPr lang="en" i="1">
                <a:latin typeface="Georgia"/>
                <a:ea typeface="Georgia"/>
                <a:cs typeface="Georgia"/>
                <a:sym typeface="Georgia"/>
              </a:rPr>
              <a:t>The Boscombe Valley Mystery</a:t>
            </a:r>
            <a:endParaRPr i="1">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22"/>
          <p:cNvSpPr txBox="1">
            <a:spLocks noGrp="1"/>
          </p:cNvSpPr>
          <p:nvPr>
            <p:ph type="title"/>
          </p:nvPr>
        </p:nvSpPr>
        <p:spPr>
          <a:xfrm>
            <a:off x="311700" y="445025"/>
            <a:ext cx="615884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Youtube</a:t>
            </a:r>
            <a:r>
              <a:rPr lang="en" dirty="0"/>
              <a:t> example: A/B testing</a:t>
            </a:r>
            <a:endParaRPr dirty="0"/>
          </a:p>
        </p:txBody>
      </p:sp>
      <p:sp>
        <p:nvSpPr>
          <p:cNvPr id="279" name="Google Shape;27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80" name="Google Shape;280;p22"/>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pic>
        <p:nvPicPr>
          <p:cNvPr id="281" name="Google Shape;281;p22"/>
          <p:cNvPicPr preferRelativeResize="0"/>
          <p:nvPr/>
        </p:nvPicPr>
        <p:blipFill>
          <a:blip r:embed="rId4">
            <a:alphaModFix/>
          </a:blip>
          <a:stretch>
            <a:fillRect/>
          </a:stretch>
        </p:blipFill>
        <p:spPr>
          <a:xfrm>
            <a:off x="656175" y="1448375"/>
            <a:ext cx="2733963" cy="1611875"/>
          </a:xfrm>
          <a:prstGeom prst="rect">
            <a:avLst/>
          </a:prstGeom>
          <a:noFill/>
          <a:ln>
            <a:noFill/>
          </a:ln>
        </p:spPr>
      </p:pic>
      <p:sp>
        <p:nvSpPr>
          <p:cNvPr id="282" name="Google Shape;282;p22"/>
          <p:cNvSpPr txBox="1"/>
          <p:nvPr/>
        </p:nvSpPr>
        <p:spPr>
          <a:xfrm>
            <a:off x="392875" y="1017725"/>
            <a:ext cx="3631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202124"/>
                </a:solidFill>
                <a:highlight>
                  <a:srgbClr val="FFFFFF"/>
                </a:highlight>
                <a:latin typeface="Roboto"/>
                <a:ea typeface="Roboto"/>
                <a:cs typeface="Roboto"/>
                <a:sym typeface="Roboto"/>
              </a:rPr>
              <a:t>A/B testing</a:t>
            </a:r>
            <a:r>
              <a:rPr lang="en" sz="1200">
                <a:solidFill>
                  <a:srgbClr val="202124"/>
                </a:solidFill>
                <a:highlight>
                  <a:srgbClr val="FFFFFF"/>
                </a:highlight>
                <a:latin typeface="Roboto"/>
                <a:ea typeface="Roboto"/>
                <a:cs typeface="Roboto"/>
                <a:sym typeface="Roboto"/>
              </a:rPr>
              <a:t> : show two variants of an App user interface design to two random groups of uses.</a:t>
            </a:r>
            <a:endParaRPr/>
          </a:p>
        </p:txBody>
      </p:sp>
      <p:sp>
        <p:nvSpPr>
          <p:cNvPr id="283" name="Google Shape;283;p22"/>
          <p:cNvSpPr/>
          <p:nvPr/>
        </p:nvSpPr>
        <p:spPr>
          <a:xfrm>
            <a:off x="4024675" y="1219775"/>
            <a:ext cx="379200" cy="150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txBox="1"/>
          <p:nvPr/>
        </p:nvSpPr>
        <p:spPr>
          <a:xfrm>
            <a:off x="4588250" y="1017725"/>
            <a:ext cx="4482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This course will teach you how to use </a:t>
            </a:r>
            <a:r>
              <a:rPr lang="en" sz="1200">
                <a:solidFill>
                  <a:srgbClr val="202124"/>
                </a:solidFill>
                <a:highlight>
                  <a:srgbClr val="FFFFFF"/>
                </a:highlight>
                <a:latin typeface="Roboto"/>
                <a:ea typeface="Roboto"/>
                <a:cs typeface="Roboto"/>
                <a:sym typeface="Roboto"/>
              </a:rPr>
              <a:t>statistical inference tools to determine </a:t>
            </a:r>
            <a:r>
              <a:rPr lang="en" sz="1200">
                <a:solidFill>
                  <a:srgbClr val="674EA7"/>
                </a:solidFill>
                <a:highlight>
                  <a:srgbClr val="FFFFFF"/>
                </a:highlight>
                <a:latin typeface="Roboto"/>
                <a:ea typeface="Roboto"/>
                <a:cs typeface="Roboto"/>
                <a:sym typeface="Roboto"/>
              </a:rPr>
              <a:t>which variation performs better for a given goal</a:t>
            </a:r>
            <a:r>
              <a:rPr lang="en" sz="1200">
                <a:solidFill>
                  <a:srgbClr val="202124"/>
                </a:solidFill>
                <a:highlight>
                  <a:srgbClr val="FFFFFF"/>
                </a:highlight>
                <a:latin typeface="Roboto"/>
                <a:ea typeface="Roboto"/>
                <a:cs typeface="Roboto"/>
                <a:sym typeface="Roboto"/>
              </a:rPr>
              <a:t>.</a:t>
            </a:r>
            <a:endParaRPr/>
          </a:p>
        </p:txBody>
      </p:sp>
      <p:pic>
        <p:nvPicPr>
          <p:cNvPr id="285" name="Google Shape;285;p22"/>
          <p:cNvPicPr preferRelativeResize="0"/>
          <p:nvPr/>
        </p:nvPicPr>
        <p:blipFill rotWithShape="1">
          <a:blip r:embed="rId5">
            <a:alphaModFix/>
          </a:blip>
          <a:srcRect b="32069"/>
          <a:stretch/>
        </p:blipFill>
        <p:spPr>
          <a:xfrm>
            <a:off x="454600" y="1834200"/>
            <a:ext cx="1485801" cy="1795224"/>
          </a:xfrm>
          <a:prstGeom prst="rect">
            <a:avLst/>
          </a:prstGeom>
          <a:noFill/>
          <a:ln>
            <a:noFill/>
          </a:ln>
        </p:spPr>
      </p:pic>
      <p:pic>
        <p:nvPicPr>
          <p:cNvPr id="286" name="Google Shape;286;p22"/>
          <p:cNvPicPr preferRelativeResize="0"/>
          <p:nvPr/>
        </p:nvPicPr>
        <p:blipFill rotWithShape="1">
          <a:blip r:embed="rId5">
            <a:alphaModFix/>
          </a:blip>
          <a:srcRect b="39009"/>
          <a:stretch/>
        </p:blipFill>
        <p:spPr>
          <a:xfrm>
            <a:off x="2080975" y="1834175"/>
            <a:ext cx="1485801" cy="1611879"/>
          </a:xfrm>
          <a:prstGeom prst="rect">
            <a:avLst/>
          </a:prstGeom>
          <a:noFill/>
          <a:ln>
            <a:noFill/>
          </a:ln>
        </p:spPr>
      </p:pic>
      <p:pic>
        <p:nvPicPr>
          <p:cNvPr id="287" name="Google Shape;287;p22"/>
          <p:cNvPicPr preferRelativeResize="0"/>
          <p:nvPr/>
        </p:nvPicPr>
        <p:blipFill rotWithShape="1">
          <a:blip r:embed="rId6">
            <a:alphaModFix/>
          </a:blip>
          <a:srcRect t="32069"/>
          <a:stretch/>
        </p:blipFill>
        <p:spPr>
          <a:xfrm>
            <a:off x="2080975" y="3446050"/>
            <a:ext cx="1485801" cy="1795217"/>
          </a:xfrm>
          <a:prstGeom prst="rect">
            <a:avLst/>
          </a:prstGeom>
          <a:noFill/>
          <a:ln>
            <a:noFill/>
          </a:ln>
        </p:spPr>
      </p:pic>
      <p:pic>
        <p:nvPicPr>
          <p:cNvPr id="288" name="Google Shape;288;p22"/>
          <p:cNvPicPr preferRelativeResize="0"/>
          <p:nvPr/>
        </p:nvPicPr>
        <p:blipFill rotWithShape="1">
          <a:blip r:embed="rId7">
            <a:alphaModFix/>
          </a:blip>
          <a:srcRect t="48971"/>
          <a:stretch/>
        </p:blipFill>
        <p:spPr>
          <a:xfrm>
            <a:off x="454600" y="3625325"/>
            <a:ext cx="1485801" cy="1348564"/>
          </a:xfrm>
          <a:prstGeom prst="rect">
            <a:avLst/>
          </a:prstGeom>
          <a:noFill/>
          <a:ln>
            <a:noFill/>
          </a:ln>
        </p:spPr>
      </p:pic>
      <p:sp>
        <p:nvSpPr>
          <p:cNvPr id="289" name="Google Shape;289;p22"/>
          <p:cNvSpPr/>
          <p:nvPr/>
        </p:nvSpPr>
        <p:spPr>
          <a:xfrm>
            <a:off x="454600" y="3446050"/>
            <a:ext cx="1485900" cy="1527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2080975" y="3446050"/>
            <a:ext cx="1485900" cy="1697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txBox="1"/>
          <p:nvPr/>
        </p:nvSpPr>
        <p:spPr>
          <a:xfrm>
            <a:off x="4157850" y="1689125"/>
            <a:ext cx="471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Youtube goal</a:t>
            </a:r>
            <a:r>
              <a:rPr lang="en"/>
              <a:t>: to increase </a:t>
            </a:r>
            <a:r>
              <a:rPr lang="en">
                <a:solidFill>
                  <a:srgbClr val="674EA7"/>
                </a:solidFill>
              </a:rPr>
              <a:t>user retention</a:t>
            </a:r>
            <a:r>
              <a:rPr lang="en"/>
              <a:t> with better UI</a:t>
            </a:r>
            <a:endParaRPr/>
          </a:p>
          <a:p>
            <a:pPr marL="457200" lvl="0" indent="-317500" algn="l" rtl="0">
              <a:spcBef>
                <a:spcPts val="0"/>
              </a:spcBef>
              <a:spcAft>
                <a:spcPts val="0"/>
              </a:spcAft>
              <a:buSzPts val="1400"/>
              <a:buChar char="●"/>
            </a:pPr>
            <a:r>
              <a:rPr lang="en"/>
              <a:t>Longer view time, higher the advertising value.</a:t>
            </a:r>
            <a:endParaRPr/>
          </a:p>
        </p:txBody>
      </p:sp>
      <p:sp>
        <p:nvSpPr>
          <p:cNvPr id="292" name="Google Shape;292;p22"/>
          <p:cNvSpPr txBox="1"/>
          <p:nvPr/>
        </p:nvSpPr>
        <p:spPr>
          <a:xfrm>
            <a:off x="4214675" y="2346938"/>
            <a:ext cx="471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Design A</a:t>
            </a:r>
            <a:r>
              <a:rPr lang="en"/>
              <a:t>: prioritize the comment section</a:t>
            </a:r>
            <a:endParaRPr/>
          </a:p>
        </p:txBody>
      </p:sp>
      <p:sp>
        <p:nvSpPr>
          <p:cNvPr id="293" name="Google Shape;293;p22"/>
          <p:cNvSpPr txBox="1"/>
          <p:nvPr/>
        </p:nvSpPr>
        <p:spPr>
          <a:xfrm>
            <a:off x="4214675" y="3446050"/>
            <a:ext cx="471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Design B</a:t>
            </a:r>
            <a:r>
              <a:rPr lang="en"/>
              <a:t>: prioritize the recommendations</a:t>
            </a:r>
            <a:endParaRPr/>
          </a:p>
        </p:txBody>
      </p:sp>
      <p:sp>
        <p:nvSpPr>
          <p:cNvPr id="294" name="Google Shape;294;p22"/>
          <p:cNvSpPr txBox="1"/>
          <p:nvPr/>
        </p:nvSpPr>
        <p:spPr>
          <a:xfrm>
            <a:off x="4214675" y="2704225"/>
            <a:ext cx="4929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People who read comments tend to finish the video;</a:t>
            </a:r>
            <a:endParaRPr/>
          </a:p>
          <a:p>
            <a:pPr marL="457200" lvl="0" indent="-317500" algn="l" rtl="0">
              <a:spcBef>
                <a:spcPts val="0"/>
              </a:spcBef>
              <a:spcAft>
                <a:spcPts val="0"/>
              </a:spcAft>
              <a:buSzPts val="1400"/>
              <a:buChar char="●"/>
            </a:pPr>
            <a:r>
              <a:rPr lang="en"/>
              <a:t>Some videos have more heated comment section;</a:t>
            </a:r>
            <a:endParaRPr/>
          </a:p>
          <a:p>
            <a:pPr marL="457200" lvl="0" indent="-317500" algn="l" rtl="0">
              <a:spcBef>
                <a:spcPts val="0"/>
              </a:spcBef>
              <a:spcAft>
                <a:spcPts val="0"/>
              </a:spcAft>
              <a:buSzPts val="1400"/>
              <a:buChar char="●"/>
            </a:pPr>
            <a:r>
              <a:rPr lang="en"/>
              <a:t>When video playback stalls, comments help retention.</a:t>
            </a:r>
            <a:endParaRPr/>
          </a:p>
        </p:txBody>
      </p:sp>
      <p:sp>
        <p:nvSpPr>
          <p:cNvPr id="295" name="Google Shape;295;p22"/>
          <p:cNvSpPr txBox="1"/>
          <p:nvPr/>
        </p:nvSpPr>
        <p:spPr>
          <a:xfrm>
            <a:off x="4214675" y="3694825"/>
            <a:ext cx="4929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Good recommendations drive users to keep watching;</a:t>
            </a:r>
            <a:endParaRPr/>
          </a:p>
          <a:p>
            <a:pPr marL="457200" lvl="0" indent="-317500" algn="l" rtl="0">
              <a:spcBef>
                <a:spcPts val="0"/>
              </a:spcBef>
              <a:spcAft>
                <a:spcPts val="0"/>
              </a:spcAft>
              <a:buSzPts val="1400"/>
              <a:buChar char="●"/>
            </a:pPr>
            <a:r>
              <a:rPr lang="en"/>
              <a:t>People want to learn more about an interesting topic;</a:t>
            </a:r>
            <a:endParaRPr/>
          </a:p>
          <a:p>
            <a:pPr marL="457200" lvl="0" indent="-317500" algn="l" rtl="0">
              <a:spcBef>
                <a:spcPts val="0"/>
              </a:spcBef>
              <a:spcAft>
                <a:spcPts val="0"/>
              </a:spcAft>
              <a:buSzPts val="1400"/>
              <a:buChar char="●"/>
            </a:pPr>
            <a:r>
              <a:rPr lang="en"/>
              <a:t>Fast internet further boosts the retention.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000"/>
                                        <p:tgtEl>
                                          <p:spTgt spid="2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fade">
                                      <p:cBhvr>
                                        <p:cTn id="12" dur="1000"/>
                                        <p:tgtEl>
                                          <p:spTgt spid="283"/>
                                        </p:tgtEl>
                                      </p:cBhvr>
                                    </p:animEffect>
                                  </p:childTnLst>
                                </p:cTn>
                              </p:par>
                              <p:par>
                                <p:cTn id="13" presetID="10" presetClass="entr" presetSubtype="0" fill="hold" nodeType="with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1000"/>
                                        <p:tgtEl>
                                          <p:spTgt spid="2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1"/>
                                        </p:tgtEl>
                                        <p:attrNameLst>
                                          <p:attrName>style.visibility</p:attrName>
                                        </p:attrNameLst>
                                      </p:cBhvr>
                                      <p:to>
                                        <p:strVal val="visible"/>
                                      </p:to>
                                    </p:set>
                                    <p:animEffect transition="in" filter="fade">
                                      <p:cBhvr>
                                        <p:cTn id="20" dur="1000"/>
                                        <p:tgtEl>
                                          <p:spTgt spid="29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2"/>
                                        </p:tgtEl>
                                        <p:attrNameLst>
                                          <p:attrName>style.visibility</p:attrName>
                                        </p:attrNameLst>
                                      </p:cBhvr>
                                      <p:to>
                                        <p:strVal val="visible"/>
                                      </p:to>
                                    </p:set>
                                    <p:animEffect transition="in" filter="fade">
                                      <p:cBhvr>
                                        <p:cTn id="41" dur="1000"/>
                                        <p:tgtEl>
                                          <p:spTgt spid="292"/>
                                        </p:tgtEl>
                                      </p:cBhvr>
                                    </p:animEffect>
                                  </p:childTnLst>
                                </p:cTn>
                              </p:par>
                              <p:par>
                                <p:cTn id="42" presetID="10" presetClass="entr" presetSubtype="0" fill="hold" nodeType="withEffect">
                                  <p:stCondLst>
                                    <p:cond delay="0"/>
                                  </p:stCondLst>
                                  <p:childTnLst>
                                    <p:set>
                                      <p:cBhvr>
                                        <p:cTn id="43" dur="1" fill="hold">
                                          <p:stCondLst>
                                            <p:cond delay="0"/>
                                          </p:stCondLst>
                                        </p:cTn>
                                        <p:tgtEl>
                                          <p:spTgt spid="293"/>
                                        </p:tgtEl>
                                        <p:attrNameLst>
                                          <p:attrName>style.visibility</p:attrName>
                                        </p:attrNameLst>
                                      </p:cBhvr>
                                      <p:to>
                                        <p:strVal val="visible"/>
                                      </p:to>
                                    </p:set>
                                    <p:animEffect transition="in" filter="fade">
                                      <p:cBhvr>
                                        <p:cTn id="44" dur="1000"/>
                                        <p:tgtEl>
                                          <p:spTgt spid="29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4"/>
                                        </p:tgtEl>
                                        <p:attrNameLst>
                                          <p:attrName>style.visibility</p:attrName>
                                        </p:attrNameLst>
                                      </p:cBhvr>
                                      <p:to>
                                        <p:strVal val="visible"/>
                                      </p:to>
                                    </p:set>
                                    <p:animEffect transition="in" filter="fade">
                                      <p:cBhvr>
                                        <p:cTn id="49" dur="1000"/>
                                        <p:tgtEl>
                                          <p:spTgt spid="29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95"/>
                                        </p:tgtEl>
                                        <p:attrNameLst>
                                          <p:attrName>style.visibility</p:attrName>
                                        </p:attrNameLst>
                                      </p:cBhvr>
                                      <p:to>
                                        <p:strVal val="visible"/>
                                      </p:to>
                                    </p:set>
                                    <p:animEffect transition="in" filter="fade">
                                      <p:cBhvr>
                                        <p:cTn id="54"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p23"/>
          <p:cNvSpPr txBox="1">
            <a:spLocks noGrp="1"/>
          </p:cNvSpPr>
          <p:nvPr>
            <p:ph type="title"/>
          </p:nvPr>
        </p:nvSpPr>
        <p:spPr>
          <a:xfrm>
            <a:off x="311699" y="445025"/>
            <a:ext cx="60294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Youtube</a:t>
            </a:r>
            <a:r>
              <a:rPr lang="en" dirty="0"/>
              <a:t> example: A/B testing</a:t>
            </a:r>
            <a:endParaRPr dirty="0"/>
          </a:p>
        </p:txBody>
      </p:sp>
      <p:sp>
        <p:nvSpPr>
          <p:cNvPr id="301" name="Google Shape;3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302" name="Google Shape;302;p23"/>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pic>
        <p:nvPicPr>
          <p:cNvPr id="303" name="Google Shape;303;p23"/>
          <p:cNvPicPr preferRelativeResize="0"/>
          <p:nvPr/>
        </p:nvPicPr>
        <p:blipFill>
          <a:blip r:embed="rId4">
            <a:alphaModFix/>
          </a:blip>
          <a:stretch>
            <a:fillRect/>
          </a:stretch>
        </p:blipFill>
        <p:spPr>
          <a:xfrm>
            <a:off x="124938" y="1970625"/>
            <a:ext cx="2301963" cy="2334883"/>
          </a:xfrm>
          <a:prstGeom prst="rect">
            <a:avLst/>
          </a:prstGeom>
          <a:noFill/>
          <a:ln>
            <a:noFill/>
          </a:ln>
        </p:spPr>
      </p:pic>
      <p:sp>
        <p:nvSpPr>
          <p:cNvPr id="304" name="Google Shape;304;p23"/>
          <p:cNvSpPr txBox="1"/>
          <p:nvPr/>
        </p:nvSpPr>
        <p:spPr>
          <a:xfrm>
            <a:off x="124950" y="1124725"/>
            <a:ext cx="22452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a:t>
            </a:r>
            <a:r>
              <a:rPr lang="en" sz="1200"/>
              <a:t>: The </a:t>
            </a:r>
            <a:r>
              <a:rPr lang="en" sz="1200" u="sng"/>
              <a:t>session view durations</a:t>
            </a:r>
            <a:r>
              <a:rPr lang="en" sz="1200"/>
              <a:t> of each Youtube Mobile app user</a:t>
            </a:r>
            <a:endParaRPr sz="1200"/>
          </a:p>
        </p:txBody>
      </p:sp>
      <p:sp>
        <p:nvSpPr>
          <p:cNvPr id="305" name="Google Shape;305;p23"/>
          <p:cNvSpPr txBox="1"/>
          <p:nvPr/>
        </p:nvSpPr>
        <p:spPr>
          <a:xfrm>
            <a:off x="2849338" y="1121275"/>
            <a:ext cx="29364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Proposition</a:t>
            </a:r>
            <a:r>
              <a:rPr lang="en" sz="1200"/>
              <a:t>: The view durations should </a:t>
            </a:r>
            <a:r>
              <a:rPr lang="en" sz="1200" u="sng"/>
              <a:t>skew heavily to the right</a:t>
            </a:r>
            <a:r>
              <a:rPr lang="en" sz="1200"/>
              <a:t>, thus we can assume </a:t>
            </a:r>
            <a:r>
              <a:rPr lang="en" sz="1200" i="1">
                <a:latin typeface="Times New Roman"/>
                <a:ea typeface="Times New Roman"/>
                <a:cs typeface="Times New Roman"/>
                <a:sym typeface="Times New Roman"/>
              </a:rPr>
              <a:t>f</a:t>
            </a:r>
            <a:r>
              <a:rPr lang="en" sz="1200">
                <a:latin typeface="Times New Roman"/>
                <a:ea typeface="Times New Roman"/>
                <a:cs typeface="Times New Roman"/>
                <a:sym typeface="Times New Roman"/>
              </a:rPr>
              <a:t>(</a:t>
            </a:r>
            <a:r>
              <a:rPr lang="en" sz="1200" i="1">
                <a:latin typeface="Times New Roman"/>
                <a:ea typeface="Times New Roman"/>
                <a:cs typeface="Times New Roman"/>
                <a:sym typeface="Times New Roman"/>
              </a:rPr>
              <a:t>x</a:t>
            </a:r>
            <a:r>
              <a:rPr lang="en" sz="1200">
                <a:latin typeface="Times New Roman"/>
                <a:ea typeface="Times New Roman"/>
                <a:cs typeface="Times New Roman"/>
                <a:sym typeface="Times New Roman"/>
              </a:rPr>
              <a:t>)</a:t>
            </a:r>
            <a:r>
              <a:rPr lang="en" sz="1200"/>
              <a:t>  is a Gamma distribution</a:t>
            </a:r>
            <a:r>
              <a:rPr lang="en" sz="1200" u="sng"/>
              <a:t> </a:t>
            </a:r>
            <a:endParaRPr sz="1200" u="sng"/>
          </a:p>
        </p:txBody>
      </p:sp>
      <p:pic>
        <p:nvPicPr>
          <p:cNvPr id="306" name="Google Shape;306;p23"/>
          <p:cNvPicPr preferRelativeResize="0"/>
          <p:nvPr/>
        </p:nvPicPr>
        <p:blipFill>
          <a:blip r:embed="rId5">
            <a:alphaModFix/>
          </a:blip>
          <a:stretch>
            <a:fillRect/>
          </a:stretch>
        </p:blipFill>
        <p:spPr>
          <a:xfrm>
            <a:off x="3030550" y="1924450"/>
            <a:ext cx="2151951" cy="2151951"/>
          </a:xfrm>
          <a:prstGeom prst="rect">
            <a:avLst/>
          </a:prstGeom>
          <a:noFill/>
          <a:ln>
            <a:noFill/>
          </a:ln>
        </p:spPr>
      </p:pic>
      <p:pic>
        <p:nvPicPr>
          <p:cNvPr id="307" name="Google Shape;307;p23" descr="{&quot;backgroundColorModified&quot;:false,&quot;code&quot;:&quot;$f\\left(\\giventhat{x}{\\alpha,\\beta}\\right)\\,=\\,\\frac{\\beta^{\\alpha}}{\\Gamma(\\alpha)} x^{\\alpha - 1} e^{-\\beta x }$&quot;,&quot;backgroundColor&quot;:&quot;#ffffff&quot;,&quot;type&quot;:&quot;$&quot;,&quot;font&quot;:{&quot;color&quot;:&quot;#000000&quot;,&quot;size&quot;:12,&quot;family&quot;:&quot;Arial&quot;},&quot;id&quot;:&quot;14&quot;,&quot;aid&quot;:null,&quot;ts&quot;:1624228733920,&quot;cs&quot;:&quot;r+JABwwoR5+d8FhT9cEs2A==&quot;,&quot;size&quot;:{&quot;width&quot;:214.5,&quot;height&quot;:29}}"/>
          <p:cNvPicPr preferRelativeResize="0"/>
          <p:nvPr/>
        </p:nvPicPr>
        <p:blipFill>
          <a:blip r:embed="rId6">
            <a:alphaModFix/>
          </a:blip>
          <a:stretch>
            <a:fillRect/>
          </a:stretch>
        </p:blipFill>
        <p:spPr>
          <a:xfrm>
            <a:off x="3214788" y="1963725"/>
            <a:ext cx="2043113" cy="276225"/>
          </a:xfrm>
          <a:prstGeom prst="rect">
            <a:avLst/>
          </a:prstGeom>
          <a:noFill/>
          <a:ln>
            <a:noFill/>
          </a:ln>
        </p:spPr>
      </p:pic>
      <p:pic>
        <p:nvPicPr>
          <p:cNvPr id="308" name="Google Shape;308;p23" descr="{&quot;type&quot;:&quot;lalign*&quot;,&quot;backgroundColorModified&quot;:false,&quot;backgroundColor&quot;:&quot;#ffffff&quot;,&quot;id&quot;:&quot;15&quot;,&quot;font&quot;:{&quot;color&quot;:&quot;#000000&quot;,&quot;family&quot;:&quot;Arial&quot;,&quot;size&quot;:12},&quot;code&quot;:&quot;\\begin{lalign*}\n&amp;{\\alpha:\\,\\text{shape}}\\\\\n&amp;{\\beta:\\,\\text{scale}}\t\n\\end{lalign*}&quot;,&quot;aid&quot;:null,&quot;ts&quot;:1624228934397,&quot;cs&quot;:&quot;bq0InCB+czbEL4GZu2qSsw==&quot;,&quot;size&quot;:{&quot;width&quot;:76.16666666666667,&quot;height&quot;:41}}"/>
          <p:cNvPicPr preferRelativeResize="0"/>
          <p:nvPr/>
        </p:nvPicPr>
        <p:blipFill>
          <a:blip r:embed="rId7">
            <a:alphaModFix/>
          </a:blip>
          <a:stretch>
            <a:fillRect/>
          </a:stretch>
        </p:blipFill>
        <p:spPr>
          <a:xfrm>
            <a:off x="3873600" y="4204025"/>
            <a:ext cx="725488" cy="390525"/>
          </a:xfrm>
          <a:prstGeom prst="rect">
            <a:avLst/>
          </a:prstGeom>
          <a:noFill/>
          <a:ln>
            <a:noFill/>
          </a:ln>
        </p:spPr>
      </p:pic>
      <p:sp>
        <p:nvSpPr>
          <p:cNvPr id="309" name="Google Shape;309;p23"/>
          <p:cNvSpPr txBox="1"/>
          <p:nvPr/>
        </p:nvSpPr>
        <p:spPr>
          <a:xfrm>
            <a:off x="199950" y="4262525"/>
            <a:ext cx="20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2.1 billions users as of 2020</a:t>
            </a:r>
            <a:endParaRPr sz="1200"/>
          </a:p>
        </p:txBody>
      </p:sp>
      <p:sp>
        <p:nvSpPr>
          <p:cNvPr id="310" name="Google Shape;310;p23"/>
          <p:cNvSpPr/>
          <p:nvPr/>
        </p:nvSpPr>
        <p:spPr>
          <a:xfrm>
            <a:off x="6268750" y="1068775"/>
            <a:ext cx="2749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txBox="1"/>
          <p:nvPr/>
        </p:nvSpPr>
        <p:spPr>
          <a:xfrm>
            <a:off x="6268750" y="105392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Formulate the research problem</a:t>
            </a:r>
            <a:endParaRPr/>
          </a:p>
        </p:txBody>
      </p:sp>
      <p:cxnSp>
        <p:nvCxnSpPr>
          <p:cNvPr id="312" name="Google Shape;312;p23"/>
          <p:cNvCxnSpPr/>
          <p:nvPr/>
        </p:nvCxnSpPr>
        <p:spPr>
          <a:xfrm>
            <a:off x="7657475" y="1474400"/>
            <a:ext cx="0" cy="264600"/>
          </a:xfrm>
          <a:prstGeom prst="straightConnector1">
            <a:avLst/>
          </a:prstGeom>
          <a:noFill/>
          <a:ln w="9525" cap="flat" cmpd="sng">
            <a:solidFill>
              <a:schemeClr val="dk2"/>
            </a:solidFill>
            <a:prstDash val="solid"/>
            <a:round/>
            <a:headEnd type="none" w="med" len="med"/>
            <a:tailEnd type="triangle" w="med" len="med"/>
          </a:ln>
        </p:spPr>
      </p:cxnSp>
      <p:sp>
        <p:nvSpPr>
          <p:cNvPr id="313" name="Google Shape;313;p23"/>
          <p:cNvSpPr/>
          <p:nvPr/>
        </p:nvSpPr>
        <p:spPr>
          <a:xfrm>
            <a:off x="6341125" y="1754575"/>
            <a:ext cx="2521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txBox="1"/>
          <p:nvPr/>
        </p:nvSpPr>
        <p:spPr>
          <a:xfrm>
            <a:off x="7731250" y="1414250"/>
            <a:ext cx="1287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Population</a:t>
            </a:r>
            <a:endParaRPr sz="1300" i="1">
              <a:latin typeface="Times New Roman"/>
              <a:ea typeface="Times New Roman"/>
              <a:cs typeface="Times New Roman"/>
              <a:sym typeface="Times New Roman"/>
            </a:endParaRPr>
          </a:p>
        </p:txBody>
      </p:sp>
      <p:pic>
        <p:nvPicPr>
          <p:cNvPr id="315" name="Google Shape;315;p23"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8">
            <a:alphaModFix/>
          </a:blip>
          <a:stretch>
            <a:fillRect/>
          </a:stretch>
        </p:blipFill>
        <p:spPr>
          <a:xfrm>
            <a:off x="8607400" y="1533048"/>
            <a:ext cx="255600" cy="142602"/>
          </a:xfrm>
          <a:prstGeom prst="rect">
            <a:avLst/>
          </a:prstGeom>
          <a:noFill/>
          <a:ln>
            <a:noFill/>
          </a:ln>
        </p:spPr>
      </p:pic>
      <p:sp>
        <p:nvSpPr>
          <p:cNvPr id="316" name="Google Shape;316;p23"/>
          <p:cNvSpPr txBox="1"/>
          <p:nvPr/>
        </p:nvSpPr>
        <p:spPr>
          <a:xfrm>
            <a:off x="6341125" y="1717825"/>
            <a:ext cx="50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Make propositions about </a:t>
            </a:r>
            <a:endParaRPr/>
          </a:p>
        </p:txBody>
      </p:sp>
      <p:pic>
        <p:nvPicPr>
          <p:cNvPr id="317" name="Google Shape;317;p23"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8">
            <a:alphaModFix/>
          </a:blip>
          <a:stretch>
            <a:fillRect/>
          </a:stretch>
        </p:blipFill>
        <p:spPr>
          <a:xfrm>
            <a:off x="8421775" y="1821823"/>
            <a:ext cx="344500" cy="192200"/>
          </a:xfrm>
          <a:prstGeom prst="rect">
            <a:avLst/>
          </a:prstGeom>
          <a:noFill/>
          <a:ln>
            <a:noFill/>
          </a:ln>
        </p:spPr>
      </p:pic>
      <p:pic>
        <p:nvPicPr>
          <p:cNvPr id="318" name="Google Shape;318;p23" descr="{&quot;aid&quot;:null,&quot;code&quot;:&quot;$f\\left(\\giventhat{x}{\\theta}\\right)$&quot;,&quot;backgroundColor&quot;:&quot;#ffffff&quot;,&quot;id&quot;:&quot;3&quot;,&quot;backgroundColorModified&quot;:false,&quot;type&quot;:&quot;$&quot;,&quot;font&quot;:{&quot;family&quot;:&quot;Arial&quot;,&quot;color&quot;:&quot;#000000&quot;,&quot;size&quot;:13},&quot;ts&quot;:1624218297383,&quot;cs&quot;:&quot;AewVPvJ44RsH0iLNm+XCVg==&quot;,&quot;size&quot;:{&quot;width&quot;:57.5874769028871,&quot;height&quot;:20.178490813648306}}"/>
          <p:cNvPicPr preferRelativeResize="0"/>
          <p:nvPr/>
        </p:nvPicPr>
        <p:blipFill>
          <a:blip r:embed="rId9">
            <a:alphaModFix/>
          </a:blip>
          <a:stretch>
            <a:fillRect/>
          </a:stretch>
        </p:blipFill>
        <p:spPr>
          <a:xfrm>
            <a:off x="8607405" y="2209025"/>
            <a:ext cx="406970" cy="142600"/>
          </a:xfrm>
          <a:prstGeom prst="rect">
            <a:avLst/>
          </a:prstGeom>
          <a:noFill/>
          <a:ln>
            <a:noFill/>
          </a:ln>
        </p:spPr>
      </p:pic>
      <p:sp>
        <p:nvSpPr>
          <p:cNvPr id="319" name="Google Shape;319;p23"/>
          <p:cNvSpPr txBox="1"/>
          <p:nvPr/>
        </p:nvSpPr>
        <p:spPr>
          <a:xfrm>
            <a:off x="7731250" y="2087875"/>
            <a:ext cx="100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1"/>
                </a:solidFill>
                <a:latin typeface="Times New Roman"/>
                <a:ea typeface="Times New Roman"/>
                <a:cs typeface="Times New Roman"/>
                <a:sym typeface="Times New Roman"/>
              </a:rPr>
              <a:t>Parametric </a:t>
            </a:r>
            <a:endParaRPr sz="1300" i="1">
              <a:solidFill>
                <a:schemeClr val="dk1"/>
              </a:solidFill>
              <a:latin typeface="Times New Roman"/>
              <a:ea typeface="Times New Roman"/>
              <a:cs typeface="Times New Roman"/>
              <a:sym typeface="Times New Roman"/>
            </a:endParaRPr>
          </a:p>
        </p:txBody>
      </p:sp>
      <p:cxnSp>
        <p:nvCxnSpPr>
          <p:cNvPr id="320" name="Google Shape;320;p23"/>
          <p:cNvCxnSpPr/>
          <p:nvPr/>
        </p:nvCxnSpPr>
        <p:spPr>
          <a:xfrm>
            <a:off x="7657475" y="212507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321" name="Google Shape;321;p23"/>
          <p:cNvSpPr/>
          <p:nvPr/>
        </p:nvSpPr>
        <p:spPr>
          <a:xfrm>
            <a:off x="6495725" y="3137425"/>
            <a:ext cx="2272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txBox="1"/>
          <p:nvPr/>
        </p:nvSpPr>
        <p:spPr>
          <a:xfrm>
            <a:off x="6495725" y="312257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Parameter estimation of </a:t>
            </a:r>
            <a:endParaRPr/>
          </a:p>
        </p:txBody>
      </p:sp>
      <p:pic>
        <p:nvPicPr>
          <p:cNvPr id="323" name="Google Shape;323;p23" descr="{&quot;aid&quot;:null,&quot;backgroundColor&quot;:&quot;#ffffff&quot;,&quot;type&quot;:&quot;$&quot;,&quot;code&quot;:&quot;$\\theta$&quot;,&quot;id&quot;:&quot;5&quot;,&quot;backgroundColorModified&quot;:false,&quot;font&quot;:{&quot;family&quot;:&quot;Arial&quot;,&quot;color&quot;:&quot;#000000&quot;,&quot;size&quot;:14},&quot;ts&quot;:1624219672826,&quot;cs&quot;:&quot;TFCwMugibfxYffO1y24wnw==&quot;,&quot;size&quot;:{&quot;width&quot;:9.166666666666666,&quot;height&quot;:15.5}}"/>
          <p:cNvPicPr preferRelativeResize="0"/>
          <p:nvPr/>
        </p:nvPicPr>
        <p:blipFill>
          <a:blip r:embed="rId10">
            <a:alphaModFix/>
          </a:blip>
          <a:stretch>
            <a:fillRect/>
          </a:stretch>
        </p:blipFill>
        <p:spPr>
          <a:xfrm>
            <a:off x="8555184" y="3232423"/>
            <a:ext cx="84338" cy="142600"/>
          </a:xfrm>
          <a:prstGeom prst="rect">
            <a:avLst/>
          </a:prstGeom>
          <a:noFill/>
          <a:ln>
            <a:noFill/>
          </a:ln>
        </p:spPr>
      </p:pic>
      <p:cxnSp>
        <p:nvCxnSpPr>
          <p:cNvPr id="324" name="Google Shape;324;p23"/>
          <p:cNvCxnSpPr/>
          <p:nvPr/>
        </p:nvCxnSpPr>
        <p:spPr>
          <a:xfrm>
            <a:off x="7657600" y="354842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325" name="Google Shape;325;p23"/>
          <p:cNvSpPr/>
          <p:nvPr/>
        </p:nvSpPr>
        <p:spPr>
          <a:xfrm>
            <a:off x="7081713" y="3862775"/>
            <a:ext cx="11550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txBox="1"/>
          <p:nvPr/>
        </p:nvSpPr>
        <p:spPr>
          <a:xfrm>
            <a:off x="7117188" y="3847925"/>
            <a:ext cx="111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a:t>
            </a:r>
            <a:endParaRPr/>
          </a:p>
        </p:txBody>
      </p:sp>
      <p:sp>
        <p:nvSpPr>
          <p:cNvPr id="327" name="Google Shape;327;p23"/>
          <p:cNvSpPr/>
          <p:nvPr/>
        </p:nvSpPr>
        <p:spPr>
          <a:xfrm>
            <a:off x="6495725" y="2462225"/>
            <a:ext cx="2272800" cy="3705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txBox="1"/>
          <p:nvPr/>
        </p:nvSpPr>
        <p:spPr>
          <a:xfrm>
            <a:off x="6495725" y="2447375"/>
            <a:ext cx="293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Survey design &amp; Data collection </a:t>
            </a:r>
            <a:endParaRPr sz="1200"/>
          </a:p>
        </p:txBody>
      </p:sp>
      <p:cxnSp>
        <p:nvCxnSpPr>
          <p:cNvPr id="329" name="Google Shape;329;p23"/>
          <p:cNvCxnSpPr/>
          <p:nvPr/>
        </p:nvCxnSpPr>
        <p:spPr>
          <a:xfrm>
            <a:off x="7657600" y="2846050"/>
            <a:ext cx="3300" cy="310500"/>
          </a:xfrm>
          <a:prstGeom prst="straightConnector1">
            <a:avLst/>
          </a:prstGeom>
          <a:noFill/>
          <a:ln w="9525" cap="flat" cmpd="sng">
            <a:solidFill>
              <a:schemeClr val="dk2"/>
            </a:solidFill>
            <a:prstDash val="solid"/>
            <a:round/>
            <a:headEnd type="none" w="med" len="med"/>
            <a:tailEnd type="triangle" w="med" len="med"/>
          </a:ln>
        </p:spPr>
      </p:cxnSp>
      <p:pic>
        <p:nvPicPr>
          <p:cNvPr id="330" name="Google Shape;330;p23" descr="{&quot;aid&quot;:null,&quot;backgroundColorModified&quot;:false,&quot;code&quot;:&quot;$X_{1},\\ldots X_{n}$&quot;,&quot;font&quot;:{&quot;family&quot;:&quot;Arial&quot;,&quot;color&quot;:&quot;#000000&quot;,&quot;size&quot;:14},&quot;type&quot;:&quot;$&quot;,&quot;backgroundColor&quot;:&quot;#ffffff&quot;,&quot;id&quot;:&quot;16&quot;,&quot;ts&quot;:1624229033437,&quot;cs&quot;:&quot;qQtQBubUUycyqG9U96JhTg==&quot;,&quot;size&quot;:{&quot;width&quot;:93,&quot;height&quot;:19}}"/>
          <p:cNvPicPr preferRelativeResize="0"/>
          <p:nvPr/>
        </p:nvPicPr>
        <p:blipFill>
          <a:blip r:embed="rId11">
            <a:alphaModFix/>
          </a:blip>
          <a:stretch>
            <a:fillRect/>
          </a:stretch>
        </p:blipFill>
        <p:spPr>
          <a:xfrm>
            <a:off x="7885775" y="2922575"/>
            <a:ext cx="697994" cy="142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5"/>
                                        </p:tgtEl>
                                        <p:attrNameLst>
                                          <p:attrName>style.visibility</p:attrName>
                                        </p:attrNameLst>
                                      </p:cBhvr>
                                      <p:to>
                                        <p:strVal val="visible"/>
                                      </p:to>
                                    </p:set>
                                    <p:animEffect transition="in" filter="fade">
                                      <p:cBhvr>
                                        <p:cTn id="15" dur="1000"/>
                                        <p:tgtEl>
                                          <p:spTgt spid="305"/>
                                        </p:tgtEl>
                                      </p:cBhvr>
                                    </p:animEffect>
                                  </p:childTnLst>
                                </p:cTn>
                              </p:par>
                              <p:par>
                                <p:cTn id="16" presetID="10" presetClass="entr" presetSubtype="0" fill="hold" nodeType="withEffect">
                                  <p:stCondLst>
                                    <p:cond delay="0"/>
                                  </p:stCondLst>
                                  <p:childTnLst>
                                    <p:set>
                                      <p:cBhvr>
                                        <p:cTn id="17" dur="1" fill="hold">
                                          <p:stCondLst>
                                            <p:cond delay="0"/>
                                          </p:stCondLst>
                                        </p:cTn>
                                        <p:tgtEl>
                                          <p:spTgt spid="306"/>
                                        </p:tgtEl>
                                        <p:attrNameLst>
                                          <p:attrName>style.visibility</p:attrName>
                                        </p:attrNameLst>
                                      </p:cBhvr>
                                      <p:to>
                                        <p:strVal val="visible"/>
                                      </p:to>
                                    </p:set>
                                    <p:animEffect transition="in" filter="fade">
                                      <p:cBhvr>
                                        <p:cTn id="18" dur="1000"/>
                                        <p:tgtEl>
                                          <p:spTgt spid="306"/>
                                        </p:tgtEl>
                                      </p:cBhvr>
                                    </p:animEffect>
                                  </p:childTnLst>
                                </p:cTn>
                              </p:par>
                              <p:par>
                                <p:cTn id="19" presetID="10" presetClass="entr" presetSubtype="0" fill="hold" nodeType="withEffect">
                                  <p:stCondLst>
                                    <p:cond delay="0"/>
                                  </p:stCondLst>
                                  <p:childTnLst>
                                    <p:set>
                                      <p:cBhvr>
                                        <p:cTn id="20" dur="1" fill="hold">
                                          <p:stCondLst>
                                            <p:cond delay="0"/>
                                          </p:stCondLst>
                                        </p:cTn>
                                        <p:tgtEl>
                                          <p:spTgt spid="307"/>
                                        </p:tgtEl>
                                        <p:attrNameLst>
                                          <p:attrName>style.visibility</p:attrName>
                                        </p:attrNameLst>
                                      </p:cBhvr>
                                      <p:to>
                                        <p:strVal val="visible"/>
                                      </p:to>
                                    </p:set>
                                    <p:animEffect transition="in" filter="fade">
                                      <p:cBhvr>
                                        <p:cTn id="21" dur="1000"/>
                                        <p:tgtEl>
                                          <p:spTgt spid="30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8"/>
                                        </p:tgtEl>
                                        <p:attrNameLst>
                                          <p:attrName>style.visibility</p:attrName>
                                        </p:attrNameLst>
                                      </p:cBhvr>
                                      <p:to>
                                        <p:strVal val="visible"/>
                                      </p:to>
                                    </p:set>
                                    <p:animEffect transition="in" filter="fade">
                                      <p:cBhvr>
                                        <p:cTn id="26" dur="10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4"/>
        <p:cNvGrpSpPr/>
        <p:nvPr/>
      </p:nvGrpSpPr>
      <p:grpSpPr>
        <a:xfrm>
          <a:off x="0" y="0"/>
          <a:ext cx="0" cy="0"/>
          <a:chOff x="0" y="0"/>
          <a:chExt cx="0" cy="0"/>
        </a:xfrm>
      </p:grpSpPr>
      <p:sp>
        <p:nvSpPr>
          <p:cNvPr id="335" name="Google Shape;335;p24"/>
          <p:cNvSpPr txBox="1">
            <a:spLocks noGrp="1"/>
          </p:cNvSpPr>
          <p:nvPr>
            <p:ph type="title"/>
          </p:nvPr>
        </p:nvSpPr>
        <p:spPr>
          <a:xfrm>
            <a:off x="311700" y="445025"/>
            <a:ext cx="61024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Youtube</a:t>
            </a:r>
            <a:r>
              <a:rPr lang="en" dirty="0"/>
              <a:t> example: A/B testing</a:t>
            </a:r>
            <a:endParaRPr dirty="0"/>
          </a:p>
        </p:txBody>
      </p:sp>
      <p:sp>
        <p:nvSpPr>
          <p:cNvPr id="336" name="Google Shape;33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37" name="Google Shape;337;p24"/>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sp>
        <p:nvSpPr>
          <p:cNvPr id="338" name="Google Shape;338;p24"/>
          <p:cNvSpPr txBox="1"/>
          <p:nvPr/>
        </p:nvSpPr>
        <p:spPr>
          <a:xfrm>
            <a:off x="124975" y="1075225"/>
            <a:ext cx="26685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Survey design</a:t>
            </a:r>
            <a:r>
              <a:rPr lang="en" sz="1200"/>
              <a:t>: Split the population into two subsets, and randomly choose two groups of testees.</a:t>
            </a:r>
            <a:endParaRPr sz="1200"/>
          </a:p>
        </p:txBody>
      </p:sp>
      <p:sp>
        <p:nvSpPr>
          <p:cNvPr id="339" name="Google Shape;339;p24"/>
          <p:cNvSpPr txBox="1"/>
          <p:nvPr/>
        </p:nvSpPr>
        <p:spPr>
          <a:xfrm>
            <a:off x="2963026" y="1057925"/>
            <a:ext cx="30855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Hypothesis testing</a:t>
            </a:r>
            <a:r>
              <a:rPr lang="en" sz="1200"/>
              <a:t>: Now we have two population distributions                      and</a:t>
            </a:r>
            <a:endParaRPr sz="1200"/>
          </a:p>
          <a:p>
            <a:pPr marL="0" lvl="0" indent="0" algn="l" rtl="0">
              <a:spcBef>
                <a:spcPts val="0"/>
              </a:spcBef>
              <a:spcAft>
                <a:spcPts val="0"/>
              </a:spcAft>
              <a:buNone/>
            </a:pPr>
            <a:r>
              <a:rPr lang="en" sz="1200"/>
              <a:t>                      .</a:t>
            </a:r>
            <a:endParaRPr sz="1200"/>
          </a:p>
        </p:txBody>
      </p:sp>
      <p:pic>
        <p:nvPicPr>
          <p:cNvPr id="340" name="Google Shape;340;p24"/>
          <p:cNvPicPr preferRelativeResize="0"/>
          <p:nvPr/>
        </p:nvPicPr>
        <p:blipFill>
          <a:blip r:embed="rId4">
            <a:alphaModFix/>
          </a:blip>
          <a:stretch>
            <a:fillRect/>
          </a:stretch>
        </p:blipFill>
        <p:spPr>
          <a:xfrm>
            <a:off x="3161475" y="1837025"/>
            <a:ext cx="2151951" cy="2151951"/>
          </a:xfrm>
          <a:prstGeom prst="rect">
            <a:avLst/>
          </a:prstGeom>
          <a:noFill/>
          <a:ln>
            <a:noFill/>
          </a:ln>
        </p:spPr>
      </p:pic>
      <p:pic>
        <p:nvPicPr>
          <p:cNvPr id="341" name="Google Shape;341;p24"/>
          <p:cNvPicPr preferRelativeResize="0"/>
          <p:nvPr/>
        </p:nvPicPr>
        <p:blipFill>
          <a:blip r:embed="rId5">
            <a:alphaModFix/>
          </a:blip>
          <a:stretch>
            <a:fillRect/>
          </a:stretch>
        </p:blipFill>
        <p:spPr>
          <a:xfrm>
            <a:off x="124975" y="1970625"/>
            <a:ext cx="2301975" cy="2334934"/>
          </a:xfrm>
          <a:prstGeom prst="rect">
            <a:avLst/>
          </a:prstGeom>
          <a:noFill/>
          <a:ln>
            <a:noFill/>
          </a:ln>
        </p:spPr>
      </p:pic>
      <p:sp>
        <p:nvSpPr>
          <p:cNvPr id="342" name="Google Shape;342;p24"/>
          <p:cNvSpPr/>
          <p:nvPr/>
        </p:nvSpPr>
        <p:spPr>
          <a:xfrm>
            <a:off x="1885241" y="25967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1319655" y="22399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rot="5400000" flipH="1">
            <a:off x="1570534" y="35268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1655253" y="2696388"/>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1319655" y="32305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754069" y="30781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593988" y="2849550"/>
            <a:ext cx="645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rot="5400000">
            <a:off x="600168" y="32103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rot="5400000">
            <a:off x="1246551" y="32982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847273" y="28495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1412859" y="2543988"/>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flipH="1">
            <a:off x="1723637" y="2467805"/>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1238857" y="27733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rot="5400000" flipH="1">
            <a:off x="1287343" y="2885402"/>
            <a:ext cx="64500" cy="771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915665" y="23681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1170465" y="2315388"/>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996463" y="22919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1307249" y="38401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1158059" y="30019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rot="5400000" flipH="1">
            <a:off x="1085746" y="30696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rot="5400000" flipH="1">
            <a:off x="1570534" y="3145877"/>
            <a:ext cx="64500" cy="771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rot="5400000" flipH="1">
            <a:off x="1166544" y="36030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1077261" y="33829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rot="5400000">
            <a:off x="761764" y="34506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rot="5400000" flipH="1">
            <a:off x="1004948" y="36030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rot="5400000" flipH="1">
            <a:off x="1809999" y="37413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1770247" y="3490538"/>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1735296" y="286750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rot="-5400000">
            <a:off x="1887256" y="3075889"/>
            <a:ext cx="64500" cy="771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txBox="1"/>
          <p:nvPr/>
        </p:nvSpPr>
        <p:spPr>
          <a:xfrm>
            <a:off x="263900" y="4142875"/>
            <a:ext cx="2111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Two samples:</a:t>
            </a:r>
            <a:endParaRPr sz="1200" b="1"/>
          </a:p>
        </p:txBody>
      </p:sp>
      <p:pic>
        <p:nvPicPr>
          <p:cNvPr id="372" name="Google Shape;372;p24" descr="{&quot;backgroundColor&quot;:&quot;#ffffff&quot;,&quot;aid&quot;:null,&quot;type&quot;:&quot;lalign*&quot;,&quot;font&quot;:{&quot;color&quot;:&quot;#000000&quot;,&quot;family&quot;:&quot;Arial&quot;,&quot;size&quot;:10.5},&quot;code&quot;:&quot;\\begin{lalign*}\n&amp;{X_{1},\\ldots,X_{n_{1}}}\\\\\n&amp;{\\,Y_{1},\\ldots,\\,Y_{n_{2}}}\t\n\\end{lalign*}&quot;,&quot;id&quot;:&quot;17&quot;,&quot;backgroundColorModified&quot;:false,&quot;ts&quot;:1624230285600,&quot;cs&quot;:&quot;pnGtiKDua8lxTY9ZnmqwsA==&quot;,&quot;size&quot;:{&quot;width&quot;:84.45319868766406,&quot;height&quot;:38.89760367454067}}"/>
          <p:cNvPicPr preferRelativeResize="0"/>
          <p:nvPr/>
        </p:nvPicPr>
        <p:blipFill>
          <a:blip r:embed="rId6">
            <a:alphaModFix/>
          </a:blip>
          <a:stretch>
            <a:fillRect/>
          </a:stretch>
        </p:blipFill>
        <p:spPr>
          <a:xfrm>
            <a:off x="1156546" y="4462050"/>
            <a:ext cx="804417" cy="370500"/>
          </a:xfrm>
          <a:prstGeom prst="rect">
            <a:avLst/>
          </a:prstGeom>
          <a:noFill/>
          <a:ln>
            <a:noFill/>
          </a:ln>
        </p:spPr>
      </p:pic>
      <p:sp>
        <p:nvSpPr>
          <p:cNvPr id="373" name="Google Shape;373;p24"/>
          <p:cNvSpPr txBox="1"/>
          <p:nvPr/>
        </p:nvSpPr>
        <p:spPr>
          <a:xfrm>
            <a:off x="336075" y="4343225"/>
            <a:ext cx="109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From A:</a:t>
            </a:r>
            <a:endParaRPr/>
          </a:p>
          <a:p>
            <a:pPr marL="0" lvl="0" indent="0" algn="l" rtl="0">
              <a:spcBef>
                <a:spcPts val="0"/>
              </a:spcBef>
              <a:spcAft>
                <a:spcPts val="0"/>
              </a:spcAft>
              <a:buNone/>
            </a:pPr>
            <a:r>
              <a:rPr lang="en"/>
              <a:t>From B:</a:t>
            </a:r>
            <a:endParaRPr/>
          </a:p>
        </p:txBody>
      </p:sp>
      <p:pic>
        <p:nvPicPr>
          <p:cNvPr id="374" name="Google Shape;374;p24" descr="{&quot;font&quot;:{&quot;size&quot;:12,&quot;color&quot;:&quot;#000000&quot;,&quot;family&quot;:&quot;Arial&quot;},&quot;aid&quot;:null,&quot;code&quot;:&quot;$f\\left(\\giventhat{x}{\\alpha_{2},\\beta_{2}}\\right)$&quot;,&quot;backgroundColorModified&quot;:false,&quot;id&quot;:&quot;18&quot;,&quot;type&quot;:&quot;$&quot;,&quot;backgroundColor&quot;:&quot;#ffffff&quot;,&quot;ts&quot;:1624230415760,&quot;cs&quot;:&quot;fRDUxWkcW1LBMqqe1/tQOg==&quot;,&quot;size&quot;:{&quot;width&quot;:90.33333333333333,&quot;height&quot;:19.166666666666668}}"/>
          <p:cNvPicPr preferRelativeResize="0"/>
          <p:nvPr/>
        </p:nvPicPr>
        <p:blipFill>
          <a:blip r:embed="rId7">
            <a:alphaModFix/>
          </a:blip>
          <a:stretch>
            <a:fillRect/>
          </a:stretch>
        </p:blipFill>
        <p:spPr>
          <a:xfrm>
            <a:off x="3076638" y="1554450"/>
            <a:ext cx="860425" cy="182563"/>
          </a:xfrm>
          <a:prstGeom prst="rect">
            <a:avLst/>
          </a:prstGeom>
          <a:noFill/>
          <a:ln>
            <a:noFill/>
          </a:ln>
        </p:spPr>
      </p:pic>
      <p:pic>
        <p:nvPicPr>
          <p:cNvPr id="375" name="Google Shape;375;p24" descr="{&quot;backgroundColor&quot;:&quot;#ffffff&quot;,&quot;backgroundColorModified&quot;:false,&quot;type&quot;:&quot;$&quot;,&quot;id&quot;:&quot;19&quot;,&quot;font&quot;:{&quot;color&quot;:&quot;#000000&quot;,&quot;family&quot;:&quot;Arial&quot;,&quot;size&quot;:12},&quot;code&quot;:&quot;$f\\left(\\giventhat{x}{\\alpha_{1},\\beta_{1}}\\right)$&quot;,&quot;aid&quot;:null,&quot;ts&quot;:1624230444121,&quot;cs&quot;:&quot;A+8qc0SuvKk7kTAJWlHiBg==&quot;,&quot;size&quot;:{&quot;width&quot;:90.33333333333333,&quot;height&quot;:19.166666666666668}}"/>
          <p:cNvPicPr preferRelativeResize="0"/>
          <p:nvPr/>
        </p:nvPicPr>
        <p:blipFill>
          <a:blip r:embed="rId8">
            <a:alphaModFix/>
          </a:blip>
          <a:stretch>
            <a:fillRect/>
          </a:stretch>
        </p:blipFill>
        <p:spPr>
          <a:xfrm>
            <a:off x="4676774" y="1336836"/>
            <a:ext cx="804400" cy="170663"/>
          </a:xfrm>
          <a:prstGeom prst="rect">
            <a:avLst/>
          </a:prstGeom>
          <a:noFill/>
          <a:ln>
            <a:noFill/>
          </a:ln>
        </p:spPr>
      </p:pic>
      <p:cxnSp>
        <p:nvCxnSpPr>
          <p:cNvPr id="376" name="Google Shape;376;p24"/>
          <p:cNvCxnSpPr/>
          <p:nvPr/>
        </p:nvCxnSpPr>
        <p:spPr>
          <a:xfrm>
            <a:off x="3897975" y="2290050"/>
            <a:ext cx="16200" cy="1169400"/>
          </a:xfrm>
          <a:prstGeom prst="straightConnector1">
            <a:avLst/>
          </a:prstGeom>
          <a:noFill/>
          <a:ln w="9525" cap="flat" cmpd="sng">
            <a:solidFill>
              <a:srgbClr val="674EA7"/>
            </a:solidFill>
            <a:prstDash val="dash"/>
            <a:round/>
            <a:headEnd type="none" w="med" len="med"/>
            <a:tailEnd type="none" w="med" len="med"/>
          </a:ln>
        </p:spPr>
      </p:cxnSp>
      <p:pic>
        <p:nvPicPr>
          <p:cNvPr id="377" name="Google Shape;377;p24" descr="{&quot;backgroundColor&quot;:&quot;#ffffff&quot;,&quot;type&quot;:&quot;lalign*&quot;,&quot;aid&quot;:null,&quot;code&quot;:&quot;\\begin{lalign*}\n&amp;{\\text{Expected}\\;\\text{value}}\\\\\n&amp;{=\\alpha/\\beta}\\\\\n\\end{lalign*}&quot;,&quot;backgroundColorModified&quot;:false,&quot;id&quot;:&quot;21&quot;,&quot;font&quot;:{&quot;color&quot;:&quot;#000000&quot;,&quot;size&quot;:12,&quot;family&quot;:&quot;Arial&quot;},&quot;ts&quot;:1624230782914,&quot;cs&quot;:&quot;p44ZCWRG38OMruXTfQMnnQ==&quot;,&quot;size&quot;:{&quot;width&quot;:123.16666666666667,&quot;height&quot;:42}}"/>
          <p:cNvPicPr preferRelativeResize="0"/>
          <p:nvPr/>
        </p:nvPicPr>
        <p:blipFill>
          <a:blip r:embed="rId9">
            <a:alphaModFix/>
          </a:blip>
          <a:stretch>
            <a:fillRect/>
          </a:stretch>
        </p:blipFill>
        <p:spPr>
          <a:xfrm>
            <a:off x="4014050" y="2585991"/>
            <a:ext cx="860425" cy="293409"/>
          </a:xfrm>
          <a:prstGeom prst="rect">
            <a:avLst/>
          </a:prstGeom>
          <a:noFill/>
          <a:ln>
            <a:noFill/>
          </a:ln>
        </p:spPr>
      </p:pic>
      <p:sp>
        <p:nvSpPr>
          <p:cNvPr id="378" name="Google Shape;378;p24"/>
          <p:cNvSpPr txBox="1"/>
          <p:nvPr/>
        </p:nvSpPr>
        <p:spPr>
          <a:xfrm>
            <a:off x="3223975" y="1843338"/>
            <a:ext cx="187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Hypothesis: </a:t>
            </a:r>
            <a:endParaRPr/>
          </a:p>
        </p:txBody>
      </p:sp>
      <p:pic>
        <p:nvPicPr>
          <p:cNvPr id="379" name="Google Shape;379;p24" descr="{&quot;id&quot;:&quot;22&quot;,&quot;code&quot;:&quot;$\\alpha_{1}/\\beta_{1}&lt;\\alpha_{2}/\\beta_{2}$&quot;,&quot;backgroundColor&quot;:&quot;#ffffff&quot;,&quot;type&quot;:&quot;$&quot;,&quot;backgroundColorModified&quot;:false,&quot;aid&quot;:null,&quot;font&quot;:{&quot;family&quot;:&quot;Arial&quot;,&quot;color&quot;:&quot;#000000&quot;,&quot;size&quot;:14},&quot;ts&quot;:1624230882761,&quot;cs&quot;:&quot;xvnPeChQD/nw30xPY7R0tA==&quot;,&quot;size&quot;:{&quot;width&quot;:136.5,&quot;height&quot;:21.666666666666668}}"/>
          <p:cNvPicPr preferRelativeResize="0"/>
          <p:nvPr/>
        </p:nvPicPr>
        <p:blipFill>
          <a:blip r:embed="rId10">
            <a:alphaModFix/>
          </a:blip>
          <a:stretch>
            <a:fillRect/>
          </a:stretch>
        </p:blipFill>
        <p:spPr>
          <a:xfrm>
            <a:off x="4354025" y="1943563"/>
            <a:ext cx="1300163" cy="206375"/>
          </a:xfrm>
          <a:prstGeom prst="rect">
            <a:avLst/>
          </a:prstGeom>
          <a:noFill/>
          <a:ln>
            <a:noFill/>
          </a:ln>
        </p:spPr>
      </p:pic>
      <p:sp>
        <p:nvSpPr>
          <p:cNvPr id="380" name="Google Shape;380;p24"/>
          <p:cNvSpPr txBox="1"/>
          <p:nvPr/>
        </p:nvSpPr>
        <p:spPr>
          <a:xfrm>
            <a:off x="3076650" y="4142875"/>
            <a:ext cx="3337500" cy="769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If reject the hypothesis, design A is better;</a:t>
            </a:r>
            <a:endParaRPr sz="1200"/>
          </a:p>
          <a:p>
            <a:pPr marL="457200" lvl="0" indent="-304800" algn="l" rtl="0">
              <a:spcBef>
                <a:spcPts val="0"/>
              </a:spcBef>
              <a:spcAft>
                <a:spcPts val="0"/>
              </a:spcAft>
              <a:buSzPts val="1200"/>
              <a:buChar char="●"/>
            </a:pPr>
            <a:r>
              <a:rPr lang="en" sz="1200"/>
              <a:t>If fail to reject, design B is better.</a:t>
            </a:r>
            <a:r>
              <a:rPr lang="en"/>
              <a:t> </a:t>
            </a:r>
            <a:endParaRPr/>
          </a:p>
        </p:txBody>
      </p:sp>
      <p:sp>
        <p:nvSpPr>
          <p:cNvPr id="381" name="Google Shape;381;p24"/>
          <p:cNvSpPr/>
          <p:nvPr/>
        </p:nvSpPr>
        <p:spPr>
          <a:xfrm>
            <a:off x="6268750" y="1068775"/>
            <a:ext cx="2749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txBox="1"/>
          <p:nvPr/>
        </p:nvSpPr>
        <p:spPr>
          <a:xfrm>
            <a:off x="6268750" y="105392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Formulate the research problem</a:t>
            </a:r>
            <a:endParaRPr/>
          </a:p>
        </p:txBody>
      </p:sp>
      <p:cxnSp>
        <p:nvCxnSpPr>
          <p:cNvPr id="383" name="Google Shape;383;p24"/>
          <p:cNvCxnSpPr/>
          <p:nvPr/>
        </p:nvCxnSpPr>
        <p:spPr>
          <a:xfrm>
            <a:off x="7657475" y="1474400"/>
            <a:ext cx="0" cy="264600"/>
          </a:xfrm>
          <a:prstGeom prst="straightConnector1">
            <a:avLst/>
          </a:prstGeom>
          <a:noFill/>
          <a:ln w="9525" cap="flat" cmpd="sng">
            <a:solidFill>
              <a:schemeClr val="dk2"/>
            </a:solidFill>
            <a:prstDash val="solid"/>
            <a:round/>
            <a:headEnd type="none" w="med" len="med"/>
            <a:tailEnd type="triangle" w="med" len="med"/>
          </a:ln>
        </p:spPr>
      </p:cxnSp>
      <p:sp>
        <p:nvSpPr>
          <p:cNvPr id="384" name="Google Shape;384;p24"/>
          <p:cNvSpPr/>
          <p:nvPr/>
        </p:nvSpPr>
        <p:spPr>
          <a:xfrm>
            <a:off x="6341125" y="1754575"/>
            <a:ext cx="2521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txBox="1"/>
          <p:nvPr/>
        </p:nvSpPr>
        <p:spPr>
          <a:xfrm>
            <a:off x="7731250" y="1414250"/>
            <a:ext cx="1287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Population</a:t>
            </a:r>
            <a:endParaRPr sz="1300" i="1">
              <a:latin typeface="Times New Roman"/>
              <a:ea typeface="Times New Roman"/>
              <a:cs typeface="Times New Roman"/>
              <a:sym typeface="Times New Roman"/>
            </a:endParaRPr>
          </a:p>
        </p:txBody>
      </p:sp>
      <p:pic>
        <p:nvPicPr>
          <p:cNvPr id="386" name="Google Shape;386;p24"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11">
            <a:alphaModFix/>
          </a:blip>
          <a:stretch>
            <a:fillRect/>
          </a:stretch>
        </p:blipFill>
        <p:spPr>
          <a:xfrm>
            <a:off x="8607400" y="1533048"/>
            <a:ext cx="255600" cy="142602"/>
          </a:xfrm>
          <a:prstGeom prst="rect">
            <a:avLst/>
          </a:prstGeom>
          <a:noFill/>
          <a:ln>
            <a:noFill/>
          </a:ln>
        </p:spPr>
      </p:pic>
      <p:sp>
        <p:nvSpPr>
          <p:cNvPr id="387" name="Google Shape;387;p24"/>
          <p:cNvSpPr txBox="1"/>
          <p:nvPr/>
        </p:nvSpPr>
        <p:spPr>
          <a:xfrm>
            <a:off x="6341125" y="1717825"/>
            <a:ext cx="50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Make propositions about </a:t>
            </a:r>
            <a:endParaRPr/>
          </a:p>
        </p:txBody>
      </p:sp>
      <p:pic>
        <p:nvPicPr>
          <p:cNvPr id="388" name="Google Shape;388;p24"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11">
            <a:alphaModFix/>
          </a:blip>
          <a:stretch>
            <a:fillRect/>
          </a:stretch>
        </p:blipFill>
        <p:spPr>
          <a:xfrm>
            <a:off x="8421775" y="1821823"/>
            <a:ext cx="344500" cy="192200"/>
          </a:xfrm>
          <a:prstGeom prst="rect">
            <a:avLst/>
          </a:prstGeom>
          <a:noFill/>
          <a:ln>
            <a:noFill/>
          </a:ln>
        </p:spPr>
      </p:pic>
      <p:pic>
        <p:nvPicPr>
          <p:cNvPr id="389" name="Google Shape;389;p24" descr="{&quot;aid&quot;:null,&quot;code&quot;:&quot;$f\\left(\\giventhat{x}{\\theta}\\right)$&quot;,&quot;backgroundColor&quot;:&quot;#ffffff&quot;,&quot;id&quot;:&quot;3&quot;,&quot;backgroundColorModified&quot;:false,&quot;type&quot;:&quot;$&quot;,&quot;font&quot;:{&quot;family&quot;:&quot;Arial&quot;,&quot;color&quot;:&quot;#000000&quot;,&quot;size&quot;:13},&quot;ts&quot;:1624218297383,&quot;cs&quot;:&quot;AewVPvJ44RsH0iLNm+XCVg==&quot;,&quot;size&quot;:{&quot;width&quot;:57.5874769028871,&quot;height&quot;:20.178490813648306}}"/>
          <p:cNvPicPr preferRelativeResize="0"/>
          <p:nvPr/>
        </p:nvPicPr>
        <p:blipFill>
          <a:blip r:embed="rId12">
            <a:alphaModFix/>
          </a:blip>
          <a:stretch>
            <a:fillRect/>
          </a:stretch>
        </p:blipFill>
        <p:spPr>
          <a:xfrm>
            <a:off x="8607405" y="2209025"/>
            <a:ext cx="406970" cy="142600"/>
          </a:xfrm>
          <a:prstGeom prst="rect">
            <a:avLst/>
          </a:prstGeom>
          <a:noFill/>
          <a:ln>
            <a:noFill/>
          </a:ln>
        </p:spPr>
      </p:pic>
      <p:sp>
        <p:nvSpPr>
          <p:cNvPr id="390" name="Google Shape;390;p24"/>
          <p:cNvSpPr txBox="1"/>
          <p:nvPr/>
        </p:nvSpPr>
        <p:spPr>
          <a:xfrm>
            <a:off x="7731250" y="2087875"/>
            <a:ext cx="100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1"/>
                </a:solidFill>
                <a:latin typeface="Times New Roman"/>
                <a:ea typeface="Times New Roman"/>
                <a:cs typeface="Times New Roman"/>
                <a:sym typeface="Times New Roman"/>
              </a:rPr>
              <a:t>Parametric </a:t>
            </a:r>
            <a:endParaRPr sz="1300" i="1">
              <a:solidFill>
                <a:schemeClr val="dk1"/>
              </a:solidFill>
              <a:latin typeface="Times New Roman"/>
              <a:ea typeface="Times New Roman"/>
              <a:cs typeface="Times New Roman"/>
              <a:sym typeface="Times New Roman"/>
            </a:endParaRPr>
          </a:p>
        </p:txBody>
      </p:sp>
      <p:cxnSp>
        <p:nvCxnSpPr>
          <p:cNvPr id="391" name="Google Shape;391;p24"/>
          <p:cNvCxnSpPr/>
          <p:nvPr/>
        </p:nvCxnSpPr>
        <p:spPr>
          <a:xfrm>
            <a:off x="7657475" y="212507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392" name="Google Shape;392;p24"/>
          <p:cNvSpPr/>
          <p:nvPr/>
        </p:nvSpPr>
        <p:spPr>
          <a:xfrm>
            <a:off x="6495725" y="3137425"/>
            <a:ext cx="2272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txBox="1"/>
          <p:nvPr/>
        </p:nvSpPr>
        <p:spPr>
          <a:xfrm>
            <a:off x="6495725" y="312257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Parameter estimation of </a:t>
            </a:r>
            <a:endParaRPr/>
          </a:p>
        </p:txBody>
      </p:sp>
      <p:pic>
        <p:nvPicPr>
          <p:cNvPr id="394" name="Google Shape;394;p24" descr="{&quot;aid&quot;:null,&quot;backgroundColor&quot;:&quot;#ffffff&quot;,&quot;type&quot;:&quot;$&quot;,&quot;code&quot;:&quot;$\\theta$&quot;,&quot;id&quot;:&quot;5&quot;,&quot;backgroundColorModified&quot;:false,&quot;font&quot;:{&quot;family&quot;:&quot;Arial&quot;,&quot;color&quot;:&quot;#000000&quot;,&quot;size&quot;:14},&quot;ts&quot;:1624219672826,&quot;cs&quot;:&quot;TFCwMugibfxYffO1y24wnw==&quot;,&quot;size&quot;:{&quot;width&quot;:9.166666666666666,&quot;height&quot;:15.5}}"/>
          <p:cNvPicPr preferRelativeResize="0"/>
          <p:nvPr/>
        </p:nvPicPr>
        <p:blipFill>
          <a:blip r:embed="rId13">
            <a:alphaModFix/>
          </a:blip>
          <a:stretch>
            <a:fillRect/>
          </a:stretch>
        </p:blipFill>
        <p:spPr>
          <a:xfrm>
            <a:off x="8555184" y="3232423"/>
            <a:ext cx="84338" cy="142600"/>
          </a:xfrm>
          <a:prstGeom prst="rect">
            <a:avLst/>
          </a:prstGeom>
          <a:noFill/>
          <a:ln>
            <a:noFill/>
          </a:ln>
        </p:spPr>
      </p:pic>
      <p:cxnSp>
        <p:nvCxnSpPr>
          <p:cNvPr id="395" name="Google Shape;395;p24"/>
          <p:cNvCxnSpPr/>
          <p:nvPr/>
        </p:nvCxnSpPr>
        <p:spPr>
          <a:xfrm>
            <a:off x="7657600" y="354842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396" name="Google Shape;396;p24"/>
          <p:cNvSpPr/>
          <p:nvPr/>
        </p:nvSpPr>
        <p:spPr>
          <a:xfrm>
            <a:off x="7081713" y="3862775"/>
            <a:ext cx="11550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txBox="1"/>
          <p:nvPr/>
        </p:nvSpPr>
        <p:spPr>
          <a:xfrm>
            <a:off x="7117188" y="3847925"/>
            <a:ext cx="111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a:t>
            </a:r>
            <a:endParaRPr/>
          </a:p>
        </p:txBody>
      </p:sp>
      <p:sp>
        <p:nvSpPr>
          <p:cNvPr id="398" name="Google Shape;398;p24"/>
          <p:cNvSpPr/>
          <p:nvPr/>
        </p:nvSpPr>
        <p:spPr>
          <a:xfrm>
            <a:off x="6495725" y="2462225"/>
            <a:ext cx="2272800" cy="3705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txBox="1"/>
          <p:nvPr/>
        </p:nvSpPr>
        <p:spPr>
          <a:xfrm>
            <a:off x="6495725" y="2447375"/>
            <a:ext cx="293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Survey design &amp; Data collection </a:t>
            </a:r>
            <a:endParaRPr sz="1200"/>
          </a:p>
        </p:txBody>
      </p:sp>
      <p:cxnSp>
        <p:nvCxnSpPr>
          <p:cNvPr id="400" name="Google Shape;400;p24"/>
          <p:cNvCxnSpPr/>
          <p:nvPr/>
        </p:nvCxnSpPr>
        <p:spPr>
          <a:xfrm>
            <a:off x="7657600" y="2846050"/>
            <a:ext cx="3300" cy="310500"/>
          </a:xfrm>
          <a:prstGeom prst="straightConnector1">
            <a:avLst/>
          </a:prstGeom>
          <a:noFill/>
          <a:ln w="9525" cap="flat" cmpd="sng">
            <a:solidFill>
              <a:schemeClr val="dk2"/>
            </a:solidFill>
            <a:prstDash val="solid"/>
            <a:round/>
            <a:headEnd type="none" w="med" len="med"/>
            <a:tailEnd type="triangle" w="med" len="med"/>
          </a:ln>
        </p:spPr>
      </p:cxnSp>
      <p:pic>
        <p:nvPicPr>
          <p:cNvPr id="401" name="Google Shape;401;p24" descr="{&quot;aid&quot;:null,&quot;backgroundColorModified&quot;:false,&quot;code&quot;:&quot;$X_{1},\\ldots X_{n}$&quot;,&quot;font&quot;:{&quot;family&quot;:&quot;Arial&quot;,&quot;color&quot;:&quot;#000000&quot;,&quot;size&quot;:14},&quot;type&quot;:&quot;$&quot;,&quot;backgroundColor&quot;:&quot;#ffffff&quot;,&quot;id&quot;:&quot;16&quot;,&quot;ts&quot;:1624229033437,&quot;cs&quot;:&quot;qQtQBubUUycyqG9U96JhTg==&quot;,&quot;size&quot;:{&quot;width&quot;:93,&quot;height&quot;:19}}"/>
          <p:cNvPicPr preferRelativeResize="0"/>
          <p:nvPr/>
        </p:nvPicPr>
        <p:blipFill>
          <a:blip r:embed="rId14">
            <a:alphaModFix/>
          </a:blip>
          <a:stretch>
            <a:fillRect/>
          </a:stretch>
        </p:blipFill>
        <p:spPr>
          <a:xfrm>
            <a:off x="7885775" y="2922575"/>
            <a:ext cx="697994" cy="142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2"/>
                                        </p:tgtEl>
                                        <p:attrNameLst>
                                          <p:attrName>style.visibility</p:attrName>
                                        </p:attrNameLst>
                                      </p:cBhvr>
                                      <p:to>
                                        <p:strVal val="visible"/>
                                      </p:to>
                                    </p:set>
                                    <p:animEffect transition="in" filter="fade">
                                      <p:cBhvr>
                                        <p:cTn id="10" dur="1000"/>
                                        <p:tgtEl>
                                          <p:spTgt spid="372"/>
                                        </p:tgtEl>
                                      </p:cBhvr>
                                    </p:animEffect>
                                  </p:childTnLst>
                                </p:cTn>
                              </p:par>
                              <p:par>
                                <p:cTn id="11" presetID="10" presetClass="entr" presetSubtype="0" fill="hold" nodeType="withEffect">
                                  <p:stCondLst>
                                    <p:cond delay="0"/>
                                  </p:stCondLst>
                                  <p:childTnLst>
                                    <p:set>
                                      <p:cBhvr>
                                        <p:cTn id="12" dur="1" fill="hold">
                                          <p:stCondLst>
                                            <p:cond delay="0"/>
                                          </p:stCondLst>
                                        </p:cTn>
                                        <p:tgtEl>
                                          <p:spTgt spid="373"/>
                                        </p:tgtEl>
                                        <p:attrNameLst>
                                          <p:attrName>style.visibility</p:attrName>
                                        </p:attrNameLst>
                                      </p:cBhvr>
                                      <p:to>
                                        <p:strVal val="visible"/>
                                      </p:to>
                                    </p:set>
                                    <p:animEffect transition="in" filter="fade">
                                      <p:cBhvr>
                                        <p:cTn id="13" dur="1000"/>
                                        <p:tgtEl>
                                          <p:spTgt spid="37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39"/>
                                        </p:tgtEl>
                                        <p:attrNameLst>
                                          <p:attrName>style.visibility</p:attrName>
                                        </p:attrNameLst>
                                      </p:cBhvr>
                                      <p:to>
                                        <p:strVal val="visible"/>
                                      </p:to>
                                    </p:set>
                                    <p:animEffect transition="in" filter="fade">
                                      <p:cBhvr>
                                        <p:cTn id="18" dur="1000"/>
                                        <p:tgtEl>
                                          <p:spTgt spid="339"/>
                                        </p:tgtEl>
                                      </p:cBhvr>
                                    </p:animEffect>
                                  </p:childTnLst>
                                </p:cTn>
                              </p:par>
                              <p:par>
                                <p:cTn id="19" presetID="10" presetClass="entr" presetSubtype="0" fill="hold" nodeType="withEffect">
                                  <p:stCondLst>
                                    <p:cond delay="0"/>
                                  </p:stCondLst>
                                  <p:childTnLst>
                                    <p:set>
                                      <p:cBhvr>
                                        <p:cTn id="20" dur="1" fill="hold">
                                          <p:stCondLst>
                                            <p:cond delay="0"/>
                                          </p:stCondLst>
                                        </p:cTn>
                                        <p:tgtEl>
                                          <p:spTgt spid="340"/>
                                        </p:tgtEl>
                                        <p:attrNameLst>
                                          <p:attrName>style.visibility</p:attrName>
                                        </p:attrNameLst>
                                      </p:cBhvr>
                                      <p:to>
                                        <p:strVal val="visible"/>
                                      </p:to>
                                    </p:set>
                                    <p:animEffect transition="in" filter="fade">
                                      <p:cBhvr>
                                        <p:cTn id="21" dur="1000"/>
                                        <p:tgtEl>
                                          <p:spTgt spid="340"/>
                                        </p:tgtEl>
                                      </p:cBhvr>
                                    </p:animEffect>
                                  </p:childTnLst>
                                </p:cTn>
                              </p:par>
                              <p:par>
                                <p:cTn id="22" presetID="10" presetClass="entr" presetSubtype="0" fill="hold" nodeType="withEffect">
                                  <p:stCondLst>
                                    <p:cond delay="0"/>
                                  </p:stCondLst>
                                  <p:childTnLst>
                                    <p:set>
                                      <p:cBhvr>
                                        <p:cTn id="23" dur="1" fill="hold">
                                          <p:stCondLst>
                                            <p:cond delay="0"/>
                                          </p:stCondLst>
                                        </p:cTn>
                                        <p:tgtEl>
                                          <p:spTgt spid="374"/>
                                        </p:tgtEl>
                                        <p:attrNameLst>
                                          <p:attrName>style.visibility</p:attrName>
                                        </p:attrNameLst>
                                      </p:cBhvr>
                                      <p:to>
                                        <p:strVal val="visible"/>
                                      </p:to>
                                    </p:set>
                                    <p:animEffect transition="in" filter="fade">
                                      <p:cBhvr>
                                        <p:cTn id="24" dur="1000"/>
                                        <p:tgtEl>
                                          <p:spTgt spid="374"/>
                                        </p:tgtEl>
                                      </p:cBhvr>
                                    </p:animEffect>
                                  </p:childTnLst>
                                </p:cTn>
                              </p:par>
                              <p:par>
                                <p:cTn id="25" presetID="10" presetClass="entr" presetSubtype="0" fill="hold" nodeType="withEffect">
                                  <p:stCondLst>
                                    <p:cond delay="0"/>
                                  </p:stCondLst>
                                  <p:childTnLst>
                                    <p:set>
                                      <p:cBhvr>
                                        <p:cTn id="26" dur="1" fill="hold">
                                          <p:stCondLst>
                                            <p:cond delay="0"/>
                                          </p:stCondLst>
                                        </p:cTn>
                                        <p:tgtEl>
                                          <p:spTgt spid="375"/>
                                        </p:tgtEl>
                                        <p:attrNameLst>
                                          <p:attrName>style.visibility</p:attrName>
                                        </p:attrNameLst>
                                      </p:cBhvr>
                                      <p:to>
                                        <p:strVal val="visible"/>
                                      </p:to>
                                    </p:set>
                                    <p:animEffect transition="in" filter="fade">
                                      <p:cBhvr>
                                        <p:cTn id="27" dur="1000"/>
                                        <p:tgtEl>
                                          <p:spTgt spid="375"/>
                                        </p:tgtEl>
                                      </p:cBhvr>
                                    </p:animEffect>
                                  </p:childTnLst>
                                </p:cTn>
                              </p:par>
                              <p:par>
                                <p:cTn id="28" presetID="10" presetClass="entr" presetSubtype="0" fill="hold" nodeType="with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fade">
                                      <p:cBhvr>
                                        <p:cTn id="30" dur="1000"/>
                                        <p:tgtEl>
                                          <p:spTgt spid="376"/>
                                        </p:tgtEl>
                                      </p:cBhvr>
                                    </p:animEffect>
                                  </p:childTnLst>
                                </p:cTn>
                              </p:par>
                              <p:par>
                                <p:cTn id="31" presetID="10" presetClass="entr" presetSubtype="0" fill="hold" nodeType="withEffect">
                                  <p:stCondLst>
                                    <p:cond delay="0"/>
                                  </p:stCondLst>
                                  <p:childTnLst>
                                    <p:set>
                                      <p:cBhvr>
                                        <p:cTn id="32" dur="1" fill="hold">
                                          <p:stCondLst>
                                            <p:cond delay="0"/>
                                          </p:stCondLst>
                                        </p:cTn>
                                        <p:tgtEl>
                                          <p:spTgt spid="377"/>
                                        </p:tgtEl>
                                        <p:attrNameLst>
                                          <p:attrName>style.visibility</p:attrName>
                                        </p:attrNameLst>
                                      </p:cBhvr>
                                      <p:to>
                                        <p:strVal val="visible"/>
                                      </p:to>
                                    </p:set>
                                    <p:animEffect transition="in" filter="fade">
                                      <p:cBhvr>
                                        <p:cTn id="33" dur="1000"/>
                                        <p:tgtEl>
                                          <p:spTgt spid="377"/>
                                        </p:tgtEl>
                                      </p:cBhvr>
                                    </p:animEffect>
                                  </p:childTnLst>
                                </p:cTn>
                              </p:par>
                              <p:par>
                                <p:cTn id="34" presetID="10" presetClass="entr" presetSubtype="0" fill="hold" nodeType="withEffect">
                                  <p:stCondLst>
                                    <p:cond delay="0"/>
                                  </p:stCondLst>
                                  <p:childTnLst>
                                    <p:set>
                                      <p:cBhvr>
                                        <p:cTn id="35" dur="1" fill="hold">
                                          <p:stCondLst>
                                            <p:cond delay="0"/>
                                          </p:stCondLst>
                                        </p:cTn>
                                        <p:tgtEl>
                                          <p:spTgt spid="378"/>
                                        </p:tgtEl>
                                        <p:attrNameLst>
                                          <p:attrName>style.visibility</p:attrName>
                                        </p:attrNameLst>
                                      </p:cBhvr>
                                      <p:to>
                                        <p:strVal val="visible"/>
                                      </p:to>
                                    </p:set>
                                    <p:animEffect transition="in" filter="fade">
                                      <p:cBhvr>
                                        <p:cTn id="36" dur="1000"/>
                                        <p:tgtEl>
                                          <p:spTgt spid="378"/>
                                        </p:tgtEl>
                                      </p:cBhvr>
                                    </p:animEffect>
                                  </p:childTnLst>
                                </p:cTn>
                              </p:par>
                              <p:par>
                                <p:cTn id="37" presetID="10" presetClass="entr" presetSubtype="0" fill="hold" nodeType="withEffect">
                                  <p:stCondLst>
                                    <p:cond delay="0"/>
                                  </p:stCondLst>
                                  <p:childTnLst>
                                    <p:set>
                                      <p:cBhvr>
                                        <p:cTn id="38" dur="1" fill="hold">
                                          <p:stCondLst>
                                            <p:cond delay="0"/>
                                          </p:stCondLst>
                                        </p:cTn>
                                        <p:tgtEl>
                                          <p:spTgt spid="379"/>
                                        </p:tgtEl>
                                        <p:attrNameLst>
                                          <p:attrName>style.visibility</p:attrName>
                                        </p:attrNameLst>
                                      </p:cBhvr>
                                      <p:to>
                                        <p:strVal val="visible"/>
                                      </p:to>
                                    </p:set>
                                    <p:animEffect transition="in" filter="fade">
                                      <p:cBhvr>
                                        <p:cTn id="39" dur="1000"/>
                                        <p:tgtEl>
                                          <p:spTgt spid="37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80"/>
                                        </p:tgtEl>
                                        <p:attrNameLst>
                                          <p:attrName>style.visibility</p:attrName>
                                        </p:attrNameLst>
                                      </p:cBhvr>
                                      <p:to>
                                        <p:strVal val="visible"/>
                                      </p:to>
                                    </p:set>
                                    <p:animEffect transition="in" filter="fade">
                                      <p:cBhvr>
                                        <p:cTn id="44"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25"/>
          <p:cNvSpPr txBox="1">
            <a:spLocks noGrp="1"/>
          </p:cNvSpPr>
          <p:nvPr>
            <p:ph type="title"/>
          </p:nvPr>
        </p:nvSpPr>
        <p:spPr>
          <a:xfrm>
            <a:off x="311700" y="445025"/>
            <a:ext cx="53374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Youtube</a:t>
            </a:r>
            <a:r>
              <a:rPr lang="en" dirty="0"/>
              <a:t> example: A/B testing</a:t>
            </a:r>
            <a:endParaRPr dirty="0"/>
          </a:p>
        </p:txBody>
      </p:sp>
      <p:sp>
        <p:nvSpPr>
          <p:cNvPr id="407" name="Google Shape;40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408" name="Google Shape;408;p25"/>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sp>
        <p:nvSpPr>
          <p:cNvPr id="409" name="Google Shape;409;p25"/>
          <p:cNvSpPr txBox="1"/>
          <p:nvPr/>
        </p:nvSpPr>
        <p:spPr>
          <a:xfrm>
            <a:off x="124975" y="1075225"/>
            <a:ext cx="26685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Survey design</a:t>
            </a:r>
            <a:r>
              <a:rPr lang="en" sz="1200"/>
              <a:t>: Split the population into two subsets, and randomly choose two groups of testees.</a:t>
            </a:r>
            <a:endParaRPr sz="1200"/>
          </a:p>
        </p:txBody>
      </p:sp>
      <p:pic>
        <p:nvPicPr>
          <p:cNvPr id="410" name="Google Shape;410;p25"/>
          <p:cNvPicPr preferRelativeResize="0"/>
          <p:nvPr/>
        </p:nvPicPr>
        <p:blipFill>
          <a:blip r:embed="rId4">
            <a:alphaModFix/>
          </a:blip>
          <a:stretch>
            <a:fillRect/>
          </a:stretch>
        </p:blipFill>
        <p:spPr>
          <a:xfrm>
            <a:off x="124975" y="1970625"/>
            <a:ext cx="2301975" cy="2334934"/>
          </a:xfrm>
          <a:prstGeom prst="rect">
            <a:avLst/>
          </a:prstGeom>
          <a:noFill/>
          <a:ln>
            <a:noFill/>
          </a:ln>
        </p:spPr>
      </p:pic>
      <p:sp>
        <p:nvSpPr>
          <p:cNvPr id="411" name="Google Shape;411;p25"/>
          <p:cNvSpPr/>
          <p:nvPr/>
        </p:nvSpPr>
        <p:spPr>
          <a:xfrm>
            <a:off x="1885241" y="25967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1319655" y="22399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rot="5400000" flipH="1">
            <a:off x="1570534" y="35268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1655253" y="2696388"/>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319655" y="32305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754069" y="30781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593988" y="2849550"/>
            <a:ext cx="645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rot="5400000">
            <a:off x="600168" y="32103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rot="5400000">
            <a:off x="1246551" y="32982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847273" y="28495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1412859" y="2543988"/>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flipH="1">
            <a:off x="1723637" y="2467805"/>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1238857" y="27733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rot="5400000" flipH="1">
            <a:off x="1287343" y="2885402"/>
            <a:ext cx="64500" cy="771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915665" y="23681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1170465" y="2315388"/>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996463" y="229195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1307249" y="38401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1158059" y="30019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rot="5400000" flipH="1">
            <a:off x="1085746" y="30696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5400000" flipH="1">
            <a:off x="1570534" y="3145877"/>
            <a:ext cx="64500" cy="771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rot="5400000" flipH="1">
            <a:off x="1166544" y="36030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p:nvPr/>
        </p:nvSpPr>
        <p:spPr>
          <a:xfrm>
            <a:off x="1077261" y="33829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p:nvPr/>
        </p:nvSpPr>
        <p:spPr>
          <a:xfrm rot="5400000">
            <a:off x="761764" y="34506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rot="5400000" flipH="1">
            <a:off x="1004948" y="36030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rot="5400000" flipH="1">
            <a:off x="1809999" y="37413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1770247" y="3490538"/>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1735296" y="2867500"/>
            <a:ext cx="68400" cy="72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rot="-5400000">
            <a:off x="1887256" y="3075889"/>
            <a:ext cx="64500" cy="771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txBox="1"/>
          <p:nvPr/>
        </p:nvSpPr>
        <p:spPr>
          <a:xfrm>
            <a:off x="263900" y="4142875"/>
            <a:ext cx="2111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Two samples:</a:t>
            </a:r>
            <a:endParaRPr sz="1200" b="1"/>
          </a:p>
        </p:txBody>
      </p:sp>
      <p:pic>
        <p:nvPicPr>
          <p:cNvPr id="441" name="Google Shape;441;p25" descr="{&quot;backgroundColor&quot;:&quot;#ffffff&quot;,&quot;aid&quot;:null,&quot;type&quot;:&quot;lalign*&quot;,&quot;font&quot;:{&quot;color&quot;:&quot;#000000&quot;,&quot;family&quot;:&quot;Arial&quot;,&quot;size&quot;:10.5},&quot;code&quot;:&quot;\\begin{lalign*}\n&amp;{X_{1},\\ldots,X_{n_{1}}}\\\\\n&amp;{\\,Y_{1},\\ldots,\\,Y_{n_{2}}}\t\n\\end{lalign*}&quot;,&quot;id&quot;:&quot;17&quot;,&quot;backgroundColorModified&quot;:false,&quot;ts&quot;:1624230285600,&quot;cs&quot;:&quot;pnGtiKDua8lxTY9ZnmqwsA==&quot;,&quot;size&quot;:{&quot;width&quot;:84.45319868766406,&quot;height&quot;:38.89760367454067}}"/>
          <p:cNvPicPr preferRelativeResize="0"/>
          <p:nvPr/>
        </p:nvPicPr>
        <p:blipFill>
          <a:blip r:embed="rId5">
            <a:alphaModFix/>
          </a:blip>
          <a:stretch>
            <a:fillRect/>
          </a:stretch>
        </p:blipFill>
        <p:spPr>
          <a:xfrm>
            <a:off x="1156546" y="4462050"/>
            <a:ext cx="804417" cy="370500"/>
          </a:xfrm>
          <a:prstGeom prst="rect">
            <a:avLst/>
          </a:prstGeom>
          <a:noFill/>
          <a:ln>
            <a:noFill/>
          </a:ln>
        </p:spPr>
      </p:pic>
      <p:sp>
        <p:nvSpPr>
          <p:cNvPr id="442" name="Google Shape;442;p25"/>
          <p:cNvSpPr txBox="1"/>
          <p:nvPr/>
        </p:nvSpPr>
        <p:spPr>
          <a:xfrm>
            <a:off x="336075" y="4343225"/>
            <a:ext cx="109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From A:</a:t>
            </a:r>
            <a:endParaRPr/>
          </a:p>
          <a:p>
            <a:pPr marL="0" lvl="0" indent="0" algn="l" rtl="0">
              <a:spcBef>
                <a:spcPts val="0"/>
              </a:spcBef>
              <a:spcAft>
                <a:spcPts val="0"/>
              </a:spcAft>
              <a:buNone/>
            </a:pPr>
            <a:r>
              <a:rPr lang="en"/>
              <a:t>From B:</a:t>
            </a:r>
            <a:endParaRPr/>
          </a:p>
        </p:txBody>
      </p:sp>
      <p:pic>
        <p:nvPicPr>
          <p:cNvPr id="443" name="Google Shape;443;p25"/>
          <p:cNvPicPr preferRelativeResize="0"/>
          <p:nvPr/>
        </p:nvPicPr>
        <p:blipFill>
          <a:blip r:embed="rId6">
            <a:alphaModFix/>
          </a:blip>
          <a:stretch>
            <a:fillRect/>
          </a:stretch>
        </p:blipFill>
        <p:spPr>
          <a:xfrm>
            <a:off x="2952937" y="1556221"/>
            <a:ext cx="2604502" cy="3256417"/>
          </a:xfrm>
          <a:prstGeom prst="rect">
            <a:avLst/>
          </a:prstGeom>
          <a:noFill/>
          <a:ln>
            <a:noFill/>
          </a:ln>
        </p:spPr>
      </p:pic>
      <p:pic>
        <p:nvPicPr>
          <p:cNvPr id="444" name="Google Shape;444;p25"/>
          <p:cNvPicPr preferRelativeResize="0"/>
          <p:nvPr/>
        </p:nvPicPr>
        <p:blipFill>
          <a:blip r:embed="rId7">
            <a:alphaModFix/>
          </a:blip>
          <a:stretch>
            <a:fillRect/>
          </a:stretch>
        </p:blipFill>
        <p:spPr>
          <a:xfrm>
            <a:off x="2952925" y="1544513"/>
            <a:ext cx="2604526" cy="3256428"/>
          </a:xfrm>
          <a:prstGeom prst="rect">
            <a:avLst/>
          </a:prstGeom>
          <a:noFill/>
          <a:ln>
            <a:noFill/>
          </a:ln>
        </p:spPr>
      </p:pic>
      <p:sp>
        <p:nvSpPr>
          <p:cNvPr id="445" name="Google Shape;445;p25"/>
          <p:cNvSpPr txBox="1"/>
          <p:nvPr/>
        </p:nvSpPr>
        <p:spPr>
          <a:xfrm>
            <a:off x="2946776" y="1075225"/>
            <a:ext cx="30855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Regression</a:t>
            </a:r>
            <a:r>
              <a:rPr lang="en" sz="1200"/>
              <a:t>: Assume regression models for A and B, and see exactly where B outperforms.</a:t>
            </a:r>
            <a:endParaRPr sz="1200"/>
          </a:p>
        </p:txBody>
      </p:sp>
      <p:sp>
        <p:nvSpPr>
          <p:cNvPr id="446" name="Google Shape;446;p25"/>
          <p:cNvSpPr/>
          <p:nvPr/>
        </p:nvSpPr>
        <p:spPr>
          <a:xfrm>
            <a:off x="6268750" y="1068775"/>
            <a:ext cx="2749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txBox="1"/>
          <p:nvPr/>
        </p:nvSpPr>
        <p:spPr>
          <a:xfrm>
            <a:off x="6268750" y="105392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Formulate the research problem</a:t>
            </a:r>
            <a:endParaRPr/>
          </a:p>
        </p:txBody>
      </p:sp>
      <p:cxnSp>
        <p:nvCxnSpPr>
          <p:cNvPr id="448" name="Google Shape;448;p25"/>
          <p:cNvCxnSpPr/>
          <p:nvPr/>
        </p:nvCxnSpPr>
        <p:spPr>
          <a:xfrm>
            <a:off x="7657475" y="1474400"/>
            <a:ext cx="0" cy="264600"/>
          </a:xfrm>
          <a:prstGeom prst="straightConnector1">
            <a:avLst/>
          </a:prstGeom>
          <a:noFill/>
          <a:ln w="9525" cap="flat" cmpd="sng">
            <a:solidFill>
              <a:schemeClr val="dk2"/>
            </a:solidFill>
            <a:prstDash val="solid"/>
            <a:round/>
            <a:headEnd type="none" w="med" len="med"/>
            <a:tailEnd type="triangle" w="med" len="med"/>
          </a:ln>
        </p:spPr>
      </p:cxnSp>
      <p:sp>
        <p:nvSpPr>
          <p:cNvPr id="449" name="Google Shape;449;p25"/>
          <p:cNvSpPr/>
          <p:nvPr/>
        </p:nvSpPr>
        <p:spPr>
          <a:xfrm>
            <a:off x="6341125" y="1754575"/>
            <a:ext cx="2521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txBox="1"/>
          <p:nvPr/>
        </p:nvSpPr>
        <p:spPr>
          <a:xfrm>
            <a:off x="7731250" y="1414250"/>
            <a:ext cx="1287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Population</a:t>
            </a:r>
            <a:endParaRPr sz="1300" i="1">
              <a:latin typeface="Times New Roman"/>
              <a:ea typeface="Times New Roman"/>
              <a:cs typeface="Times New Roman"/>
              <a:sym typeface="Times New Roman"/>
            </a:endParaRPr>
          </a:p>
        </p:txBody>
      </p:sp>
      <p:pic>
        <p:nvPicPr>
          <p:cNvPr id="451" name="Google Shape;451;p25"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8">
            <a:alphaModFix/>
          </a:blip>
          <a:stretch>
            <a:fillRect/>
          </a:stretch>
        </p:blipFill>
        <p:spPr>
          <a:xfrm>
            <a:off x="8607400" y="1533048"/>
            <a:ext cx="255600" cy="142602"/>
          </a:xfrm>
          <a:prstGeom prst="rect">
            <a:avLst/>
          </a:prstGeom>
          <a:noFill/>
          <a:ln>
            <a:noFill/>
          </a:ln>
        </p:spPr>
      </p:pic>
      <p:sp>
        <p:nvSpPr>
          <p:cNvPr id="452" name="Google Shape;452;p25"/>
          <p:cNvSpPr txBox="1"/>
          <p:nvPr/>
        </p:nvSpPr>
        <p:spPr>
          <a:xfrm>
            <a:off x="6341125" y="1717825"/>
            <a:ext cx="50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Make propositions about </a:t>
            </a:r>
            <a:endParaRPr/>
          </a:p>
        </p:txBody>
      </p:sp>
      <p:pic>
        <p:nvPicPr>
          <p:cNvPr id="453" name="Google Shape;453;p25"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8">
            <a:alphaModFix/>
          </a:blip>
          <a:stretch>
            <a:fillRect/>
          </a:stretch>
        </p:blipFill>
        <p:spPr>
          <a:xfrm>
            <a:off x="8421775" y="1821823"/>
            <a:ext cx="344500" cy="192200"/>
          </a:xfrm>
          <a:prstGeom prst="rect">
            <a:avLst/>
          </a:prstGeom>
          <a:noFill/>
          <a:ln>
            <a:noFill/>
          </a:ln>
        </p:spPr>
      </p:pic>
      <p:pic>
        <p:nvPicPr>
          <p:cNvPr id="454" name="Google Shape;454;p25" descr="{&quot;aid&quot;:null,&quot;code&quot;:&quot;$f\\left(\\giventhat{x}{\\theta}\\right)$&quot;,&quot;backgroundColor&quot;:&quot;#ffffff&quot;,&quot;id&quot;:&quot;3&quot;,&quot;backgroundColorModified&quot;:false,&quot;type&quot;:&quot;$&quot;,&quot;font&quot;:{&quot;family&quot;:&quot;Arial&quot;,&quot;color&quot;:&quot;#000000&quot;,&quot;size&quot;:13},&quot;ts&quot;:1624218297383,&quot;cs&quot;:&quot;AewVPvJ44RsH0iLNm+XCVg==&quot;,&quot;size&quot;:{&quot;width&quot;:57.5874769028871,&quot;height&quot;:20.178490813648306}}"/>
          <p:cNvPicPr preferRelativeResize="0"/>
          <p:nvPr/>
        </p:nvPicPr>
        <p:blipFill>
          <a:blip r:embed="rId9">
            <a:alphaModFix/>
          </a:blip>
          <a:stretch>
            <a:fillRect/>
          </a:stretch>
        </p:blipFill>
        <p:spPr>
          <a:xfrm>
            <a:off x="8607405" y="2209025"/>
            <a:ext cx="406970" cy="142600"/>
          </a:xfrm>
          <a:prstGeom prst="rect">
            <a:avLst/>
          </a:prstGeom>
          <a:noFill/>
          <a:ln>
            <a:noFill/>
          </a:ln>
        </p:spPr>
      </p:pic>
      <p:sp>
        <p:nvSpPr>
          <p:cNvPr id="455" name="Google Shape;455;p25"/>
          <p:cNvSpPr txBox="1"/>
          <p:nvPr/>
        </p:nvSpPr>
        <p:spPr>
          <a:xfrm>
            <a:off x="7731250" y="2087875"/>
            <a:ext cx="100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1"/>
                </a:solidFill>
                <a:latin typeface="Times New Roman"/>
                <a:ea typeface="Times New Roman"/>
                <a:cs typeface="Times New Roman"/>
                <a:sym typeface="Times New Roman"/>
              </a:rPr>
              <a:t>Parametric </a:t>
            </a:r>
            <a:endParaRPr sz="1300" i="1">
              <a:solidFill>
                <a:schemeClr val="dk1"/>
              </a:solidFill>
              <a:latin typeface="Times New Roman"/>
              <a:ea typeface="Times New Roman"/>
              <a:cs typeface="Times New Roman"/>
              <a:sym typeface="Times New Roman"/>
            </a:endParaRPr>
          </a:p>
        </p:txBody>
      </p:sp>
      <p:cxnSp>
        <p:nvCxnSpPr>
          <p:cNvPr id="456" name="Google Shape;456;p25"/>
          <p:cNvCxnSpPr/>
          <p:nvPr/>
        </p:nvCxnSpPr>
        <p:spPr>
          <a:xfrm>
            <a:off x="7657475" y="212507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457" name="Google Shape;457;p25"/>
          <p:cNvSpPr/>
          <p:nvPr/>
        </p:nvSpPr>
        <p:spPr>
          <a:xfrm>
            <a:off x="6495725" y="3137425"/>
            <a:ext cx="2272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txBox="1"/>
          <p:nvPr/>
        </p:nvSpPr>
        <p:spPr>
          <a:xfrm>
            <a:off x="6495725" y="312257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Parameter estimation of </a:t>
            </a:r>
            <a:endParaRPr/>
          </a:p>
        </p:txBody>
      </p:sp>
      <p:pic>
        <p:nvPicPr>
          <p:cNvPr id="459" name="Google Shape;459;p25" descr="{&quot;aid&quot;:null,&quot;backgroundColor&quot;:&quot;#ffffff&quot;,&quot;type&quot;:&quot;$&quot;,&quot;code&quot;:&quot;$\\theta$&quot;,&quot;id&quot;:&quot;5&quot;,&quot;backgroundColorModified&quot;:false,&quot;font&quot;:{&quot;family&quot;:&quot;Arial&quot;,&quot;color&quot;:&quot;#000000&quot;,&quot;size&quot;:14},&quot;ts&quot;:1624219672826,&quot;cs&quot;:&quot;TFCwMugibfxYffO1y24wnw==&quot;,&quot;size&quot;:{&quot;width&quot;:9.166666666666666,&quot;height&quot;:15.5}}"/>
          <p:cNvPicPr preferRelativeResize="0"/>
          <p:nvPr/>
        </p:nvPicPr>
        <p:blipFill>
          <a:blip r:embed="rId10">
            <a:alphaModFix/>
          </a:blip>
          <a:stretch>
            <a:fillRect/>
          </a:stretch>
        </p:blipFill>
        <p:spPr>
          <a:xfrm>
            <a:off x="8555184" y="3232423"/>
            <a:ext cx="84338" cy="142600"/>
          </a:xfrm>
          <a:prstGeom prst="rect">
            <a:avLst/>
          </a:prstGeom>
          <a:noFill/>
          <a:ln>
            <a:noFill/>
          </a:ln>
        </p:spPr>
      </p:pic>
      <p:cxnSp>
        <p:nvCxnSpPr>
          <p:cNvPr id="460" name="Google Shape;460;p25"/>
          <p:cNvCxnSpPr/>
          <p:nvPr/>
        </p:nvCxnSpPr>
        <p:spPr>
          <a:xfrm>
            <a:off x="7657600" y="354842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461" name="Google Shape;461;p25"/>
          <p:cNvSpPr/>
          <p:nvPr/>
        </p:nvSpPr>
        <p:spPr>
          <a:xfrm>
            <a:off x="7081713" y="3862775"/>
            <a:ext cx="11550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txBox="1"/>
          <p:nvPr/>
        </p:nvSpPr>
        <p:spPr>
          <a:xfrm>
            <a:off x="7117188" y="3847925"/>
            <a:ext cx="111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a:t>
            </a:r>
            <a:endParaRPr/>
          </a:p>
        </p:txBody>
      </p:sp>
      <p:sp>
        <p:nvSpPr>
          <p:cNvPr id="463" name="Google Shape;463;p25"/>
          <p:cNvSpPr/>
          <p:nvPr/>
        </p:nvSpPr>
        <p:spPr>
          <a:xfrm>
            <a:off x="6495725" y="2462225"/>
            <a:ext cx="2272800" cy="3705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txBox="1"/>
          <p:nvPr/>
        </p:nvSpPr>
        <p:spPr>
          <a:xfrm>
            <a:off x="6495725" y="2447375"/>
            <a:ext cx="293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Survey design &amp; Data collection </a:t>
            </a:r>
            <a:endParaRPr sz="1200"/>
          </a:p>
        </p:txBody>
      </p:sp>
      <p:cxnSp>
        <p:nvCxnSpPr>
          <p:cNvPr id="465" name="Google Shape;465;p25"/>
          <p:cNvCxnSpPr/>
          <p:nvPr/>
        </p:nvCxnSpPr>
        <p:spPr>
          <a:xfrm>
            <a:off x="7657600" y="2846050"/>
            <a:ext cx="3300" cy="310500"/>
          </a:xfrm>
          <a:prstGeom prst="straightConnector1">
            <a:avLst/>
          </a:prstGeom>
          <a:noFill/>
          <a:ln w="9525" cap="flat" cmpd="sng">
            <a:solidFill>
              <a:schemeClr val="dk2"/>
            </a:solidFill>
            <a:prstDash val="solid"/>
            <a:round/>
            <a:headEnd type="none" w="med" len="med"/>
            <a:tailEnd type="triangle" w="med" len="med"/>
          </a:ln>
        </p:spPr>
      </p:cxnSp>
      <p:pic>
        <p:nvPicPr>
          <p:cNvPr id="466" name="Google Shape;466;p25" descr="{&quot;aid&quot;:null,&quot;backgroundColorModified&quot;:false,&quot;code&quot;:&quot;$X_{1},\\ldots X_{n}$&quot;,&quot;font&quot;:{&quot;family&quot;:&quot;Arial&quot;,&quot;color&quot;:&quot;#000000&quot;,&quot;size&quot;:14},&quot;type&quot;:&quot;$&quot;,&quot;backgroundColor&quot;:&quot;#ffffff&quot;,&quot;id&quot;:&quot;16&quot;,&quot;ts&quot;:1624229033437,&quot;cs&quot;:&quot;qQtQBubUUycyqG9U96JhTg==&quot;,&quot;size&quot;:{&quot;width&quot;:93,&quot;height&quot;:19}}"/>
          <p:cNvPicPr preferRelativeResize="0"/>
          <p:nvPr/>
        </p:nvPicPr>
        <p:blipFill>
          <a:blip r:embed="rId11">
            <a:alphaModFix/>
          </a:blip>
          <a:stretch>
            <a:fillRect/>
          </a:stretch>
        </p:blipFill>
        <p:spPr>
          <a:xfrm>
            <a:off x="7885775" y="2922575"/>
            <a:ext cx="697994" cy="142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1000"/>
                                        <p:tgtEl>
                                          <p:spTgt spid="4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3"/>
                                        </p:tgtEl>
                                        <p:attrNameLst>
                                          <p:attrName>style.visibility</p:attrName>
                                        </p:attrNameLst>
                                      </p:cBhvr>
                                      <p:to>
                                        <p:strVal val="visible"/>
                                      </p:to>
                                    </p:set>
                                    <p:animEffect transition="in" filter="fade">
                                      <p:cBhvr>
                                        <p:cTn id="12" dur="1000"/>
                                        <p:tgtEl>
                                          <p:spTgt spid="4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
                                        </p:tgtEl>
                                        <p:attrNameLst>
                                          <p:attrName>style.visibility</p:attrName>
                                        </p:attrNameLst>
                                      </p:cBhvr>
                                      <p:to>
                                        <p:strVal val="visible"/>
                                      </p:to>
                                    </p:set>
                                    <p:animEffect transition="in" filter="fade">
                                      <p:cBhvr>
                                        <p:cTn id="17" dur="1"/>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26"/>
          <p:cNvSpPr txBox="1">
            <a:spLocks noGrp="1"/>
          </p:cNvSpPr>
          <p:nvPr>
            <p:ph type="title"/>
          </p:nvPr>
        </p:nvSpPr>
        <p:spPr>
          <a:xfrm>
            <a:off x="311699" y="445025"/>
            <a:ext cx="58566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Youtube</a:t>
            </a:r>
            <a:r>
              <a:rPr lang="en" dirty="0"/>
              <a:t> example: A/B testing</a:t>
            </a:r>
            <a:endParaRPr dirty="0"/>
          </a:p>
        </p:txBody>
      </p:sp>
      <p:sp>
        <p:nvSpPr>
          <p:cNvPr id="472" name="Google Shape;47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473" name="Google Shape;473;p26"/>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pic>
        <p:nvPicPr>
          <p:cNvPr id="474" name="Google Shape;474;p26"/>
          <p:cNvPicPr preferRelativeResize="0"/>
          <p:nvPr/>
        </p:nvPicPr>
        <p:blipFill>
          <a:blip r:embed="rId4">
            <a:alphaModFix/>
          </a:blip>
          <a:stretch>
            <a:fillRect/>
          </a:stretch>
        </p:blipFill>
        <p:spPr>
          <a:xfrm>
            <a:off x="360425" y="1073113"/>
            <a:ext cx="2604526" cy="3256428"/>
          </a:xfrm>
          <a:prstGeom prst="rect">
            <a:avLst/>
          </a:prstGeom>
          <a:noFill/>
          <a:ln>
            <a:noFill/>
          </a:ln>
        </p:spPr>
      </p:pic>
      <p:sp>
        <p:nvSpPr>
          <p:cNvPr id="475" name="Google Shape;475;p26"/>
          <p:cNvSpPr txBox="1"/>
          <p:nvPr/>
        </p:nvSpPr>
        <p:spPr>
          <a:xfrm>
            <a:off x="3232050" y="1576075"/>
            <a:ext cx="2871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Richer conclusions</a:t>
            </a:r>
            <a:r>
              <a:rPr lang="en"/>
              <a:t>:</a:t>
            </a:r>
            <a:endParaRPr/>
          </a:p>
          <a:p>
            <a:pPr marL="457200" lvl="0" indent="-317500" algn="l" rtl="0">
              <a:spcBef>
                <a:spcPts val="0"/>
              </a:spcBef>
              <a:spcAft>
                <a:spcPts val="0"/>
              </a:spcAft>
              <a:buSzPts val="1400"/>
              <a:buChar char="●"/>
            </a:pPr>
            <a:r>
              <a:rPr lang="en"/>
              <a:t>Design B, which prioritizes recommendations, leads to better user retention when the Internet is fast (&gt;200 Mbps).</a:t>
            </a:r>
            <a:endParaRPr/>
          </a:p>
          <a:p>
            <a:pPr marL="457200" lvl="0" indent="-317500" algn="l" rtl="0">
              <a:spcBef>
                <a:spcPts val="0"/>
              </a:spcBef>
              <a:spcAft>
                <a:spcPts val="0"/>
              </a:spcAft>
              <a:buSzPts val="1400"/>
              <a:buChar char="●"/>
            </a:pPr>
            <a:r>
              <a:rPr lang="en"/>
              <a:t>Design A, which prioritizes the comment section, outperforms when the Internet is slow.</a:t>
            </a:r>
            <a:endParaRPr/>
          </a:p>
        </p:txBody>
      </p:sp>
      <p:sp>
        <p:nvSpPr>
          <p:cNvPr id="476" name="Google Shape;476;p26"/>
          <p:cNvSpPr txBox="1"/>
          <p:nvPr/>
        </p:nvSpPr>
        <p:spPr>
          <a:xfrm>
            <a:off x="3337650" y="4011675"/>
            <a:ext cx="29364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i="1">
                <a:latin typeface="Times New Roman"/>
                <a:ea typeface="Times New Roman"/>
                <a:cs typeface="Times New Roman"/>
                <a:sym typeface="Times New Roman"/>
              </a:rPr>
              <a:t>Implement different designs according to the Internet speed.</a:t>
            </a:r>
            <a:endParaRPr i="1">
              <a:latin typeface="Times New Roman"/>
              <a:ea typeface="Times New Roman"/>
              <a:cs typeface="Times New Roman"/>
              <a:sym typeface="Times New Roman"/>
            </a:endParaRPr>
          </a:p>
        </p:txBody>
      </p:sp>
      <p:sp>
        <p:nvSpPr>
          <p:cNvPr id="477" name="Google Shape;477;p26"/>
          <p:cNvSpPr/>
          <p:nvPr/>
        </p:nvSpPr>
        <p:spPr>
          <a:xfrm>
            <a:off x="6268750" y="1068775"/>
            <a:ext cx="2749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txBox="1"/>
          <p:nvPr/>
        </p:nvSpPr>
        <p:spPr>
          <a:xfrm>
            <a:off x="6268750" y="105392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Formulate the research problem</a:t>
            </a:r>
            <a:endParaRPr/>
          </a:p>
        </p:txBody>
      </p:sp>
      <p:cxnSp>
        <p:nvCxnSpPr>
          <p:cNvPr id="479" name="Google Shape;479;p26"/>
          <p:cNvCxnSpPr/>
          <p:nvPr/>
        </p:nvCxnSpPr>
        <p:spPr>
          <a:xfrm>
            <a:off x="7657475" y="1474400"/>
            <a:ext cx="0" cy="264600"/>
          </a:xfrm>
          <a:prstGeom prst="straightConnector1">
            <a:avLst/>
          </a:prstGeom>
          <a:noFill/>
          <a:ln w="9525" cap="flat" cmpd="sng">
            <a:solidFill>
              <a:schemeClr val="dk2"/>
            </a:solidFill>
            <a:prstDash val="solid"/>
            <a:round/>
            <a:headEnd type="none" w="med" len="med"/>
            <a:tailEnd type="triangle" w="med" len="med"/>
          </a:ln>
        </p:spPr>
      </p:cxnSp>
      <p:sp>
        <p:nvSpPr>
          <p:cNvPr id="480" name="Google Shape;480;p26"/>
          <p:cNvSpPr/>
          <p:nvPr/>
        </p:nvSpPr>
        <p:spPr>
          <a:xfrm>
            <a:off x="6341125" y="1754575"/>
            <a:ext cx="2521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txBox="1"/>
          <p:nvPr/>
        </p:nvSpPr>
        <p:spPr>
          <a:xfrm>
            <a:off x="7731250" y="1414250"/>
            <a:ext cx="1287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Population</a:t>
            </a:r>
            <a:endParaRPr sz="1300" i="1">
              <a:latin typeface="Times New Roman"/>
              <a:ea typeface="Times New Roman"/>
              <a:cs typeface="Times New Roman"/>
              <a:sym typeface="Times New Roman"/>
            </a:endParaRPr>
          </a:p>
        </p:txBody>
      </p:sp>
      <p:pic>
        <p:nvPicPr>
          <p:cNvPr id="482" name="Google Shape;482;p26"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8607400" y="1533048"/>
            <a:ext cx="255600" cy="142602"/>
          </a:xfrm>
          <a:prstGeom prst="rect">
            <a:avLst/>
          </a:prstGeom>
          <a:noFill/>
          <a:ln>
            <a:noFill/>
          </a:ln>
        </p:spPr>
      </p:pic>
      <p:sp>
        <p:nvSpPr>
          <p:cNvPr id="483" name="Google Shape;483;p26"/>
          <p:cNvSpPr txBox="1"/>
          <p:nvPr/>
        </p:nvSpPr>
        <p:spPr>
          <a:xfrm>
            <a:off x="6341125" y="1717825"/>
            <a:ext cx="50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Make propositions about </a:t>
            </a:r>
            <a:endParaRPr/>
          </a:p>
        </p:txBody>
      </p:sp>
      <p:pic>
        <p:nvPicPr>
          <p:cNvPr id="484" name="Google Shape;484;p26"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8421775" y="1821823"/>
            <a:ext cx="344500" cy="192200"/>
          </a:xfrm>
          <a:prstGeom prst="rect">
            <a:avLst/>
          </a:prstGeom>
          <a:noFill/>
          <a:ln>
            <a:noFill/>
          </a:ln>
        </p:spPr>
      </p:pic>
      <p:pic>
        <p:nvPicPr>
          <p:cNvPr id="485" name="Google Shape;485;p26" descr="{&quot;aid&quot;:null,&quot;code&quot;:&quot;$f\\left(\\giventhat{x}{\\theta}\\right)$&quot;,&quot;backgroundColor&quot;:&quot;#ffffff&quot;,&quot;id&quot;:&quot;3&quot;,&quot;backgroundColorModified&quot;:false,&quot;type&quot;:&quot;$&quot;,&quot;font&quot;:{&quot;family&quot;:&quot;Arial&quot;,&quot;color&quot;:&quot;#000000&quot;,&quot;size&quot;:13},&quot;ts&quot;:1624218297383,&quot;cs&quot;:&quot;AewVPvJ44RsH0iLNm+XCVg==&quot;,&quot;size&quot;:{&quot;width&quot;:57.5874769028871,&quot;height&quot;:20.178490813648306}}"/>
          <p:cNvPicPr preferRelativeResize="0"/>
          <p:nvPr/>
        </p:nvPicPr>
        <p:blipFill>
          <a:blip r:embed="rId6">
            <a:alphaModFix/>
          </a:blip>
          <a:stretch>
            <a:fillRect/>
          </a:stretch>
        </p:blipFill>
        <p:spPr>
          <a:xfrm>
            <a:off x="8607405" y="2209025"/>
            <a:ext cx="406970" cy="142600"/>
          </a:xfrm>
          <a:prstGeom prst="rect">
            <a:avLst/>
          </a:prstGeom>
          <a:noFill/>
          <a:ln>
            <a:noFill/>
          </a:ln>
        </p:spPr>
      </p:pic>
      <p:sp>
        <p:nvSpPr>
          <p:cNvPr id="486" name="Google Shape;486;p26"/>
          <p:cNvSpPr txBox="1"/>
          <p:nvPr/>
        </p:nvSpPr>
        <p:spPr>
          <a:xfrm>
            <a:off x="7731250" y="2087875"/>
            <a:ext cx="100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1"/>
                </a:solidFill>
                <a:latin typeface="Times New Roman"/>
                <a:ea typeface="Times New Roman"/>
                <a:cs typeface="Times New Roman"/>
                <a:sym typeface="Times New Roman"/>
              </a:rPr>
              <a:t>Parametric </a:t>
            </a:r>
            <a:endParaRPr sz="1300" i="1">
              <a:solidFill>
                <a:schemeClr val="dk1"/>
              </a:solidFill>
              <a:latin typeface="Times New Roman"/>
              <a:ea typeface="Times New Roman"/>
              <a:cs typeface="Times New Roman"/>
              <a:sym typeface="Times New Roman"/>
            </a:endParaRPr>
          </a:p>
        </p:txBody>
      </p:sp>
      <p:cxnSp>
        <p:nvCxnSpPr>
          <p:cNvPr id="487" name="Google Shape;487;p26"/>
          <p:cNvCxnSpPr/>
          <p:nvPr/>
        </p:nvCxnSpPr>
        <p:spPr>
          <a:xfrm>
            <a:off x="7657475" y="212507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488" name="Google Shape;488;p26"/>
          <p:cNvSpPr/>
          <p:nvPr/>
        </p:nvSpPr>
        <p:spPr>
          <a:xfrm>
            <a:off x="6495725" y="3137425"/>
            <a:ext cx="2272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txBox="1"/>
          <p:nvPr/>
        </p:nvSpPr>
        <p:spPr>
          <a:xfrm>
            <a:off x="6495725" y="312257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Parameter estimation of </a:t>
            </a:r>
            <a:endParaRPr/>
          </a:p>
        </p:txBody>
      </p:sp>
      <p:pic>
        <p:nvPicPr>
          <p:cNvPr id="490" name="Google Shape;490;p26" descr="{&quot;aid&quot;:null,&quot;backgroundColor&quot;:&quot;#ffffff&quot;,&quot;type&quot;:&quot;$&quot;,&quot;code&quot;:&quot;$\\theta$&quot;,&quot;id&quot;:&quot;5&quot;,&quot;backgroundColorModified&quot;:false,&quot;font&quot;:{&quot;family&quot;:&quot;Arial&quot;,&quot;color&quot;:&quot;#000000&quot;,&quot;size&quot;:14},&quot;ts&quot;:1624219672826,&quot;cs&quot;:&quot;TFCwMugibfxYffO1y24wnw==&quot;,&quot;size&quot;:{&quot;width&quot;:9.166666666666666,&quot;height&quot;:15.5}}"/>
          <p:cNvPicPr preferRelativeResize="0"/>
          <p:nvPr/>
        </p:nvPicPr>
        <p:blipFill>
          <a:blip r:embed="rId7">
            <a:alphaModFix/>
          </a:blip>
          <a:stretch>
            <a:fillRect/>
          </a:stretch>
        </p:blipFill>
        <p:spPr>
          <a:xfrm>
            <a:off x="8555184" y="3232423"/>
            <a:ext cx="84338" cy="142600"/>
          </a:xfrm>
          <a:prstGeom prst="rect">
            <a:avLst/>
          </a:prstGeom>
          <a:noFill/>
          <a:ln>
            <a:noFill/>
          </a:ln>
        </p:spPr>
      </p:pic>
      <p:cxnSp>
        <p:nvCxnSpPr>
          <p:cNvPr id="491" name="Google Shape;491;p26"/>
          <p:cNvCxnSpPr/>
          <p:nvPr/>
        </p:nvCxnSpPr>
        <p:spPr>
          <a:xfrm>
            <a:off x="7657600" y="354842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492" name="Google Shape;492;p26"/>
          <p:cNvSpPr/>
          <p:nvPr/>
        </p:nvSpPr>
        <p:spPr>
          <a:xfrm>
            <a:off x="7081713" y="3862775"/>
            <a:ext cx="11550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txBox="1"/>
          <p:nvPr/>
        </p:nvSpPr>
        <p:spPr>
          <a:xfrm>
            <a:off x="7117188" y="3847925"/>
            <a:ext cx="111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a:t>
            </a:r>
            <a:endParaRPr/>
          </a:p>
        </p:txBody>
      </p:sp>
      <p:sp>
        <p:nvSpPr>
          <p:cNvPr id="494" name="Google Shape;494;p26"/>
          <p:cNvSpPr/>
          <p:nvPr/>
        </p:nvSpPr>
        <p:spPr>
          <a:xfrm>
            <a:off x="6495725" y="2462225"/>
            <a:ext cx="2272800" cy="3705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txBox="1"/>
          <p:nvPr/>
        </p:nvSpPr>
        <p:spPr>
          <a:xfrm>
            <a:off x="6495725" y="2447375"/>
            <a:ext cx="293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Survey design &amp; Data collection </a:t>
            </a:r>
            <a:endParaRPr sz="1200"/>
          </a:p>
        </p:txBody>
      </p:sp>
      <p:cxnSp>
        <p:nvCxnSpPr>
          <p:cNvPr id="496" name="Google Shape;496;p26"/>
          <p:cNvCxnSpPr/>
          <p:nvPr/>
        </p:nvCxnSpPr>
        <p:spPr>
          <a:xfrm>
            <a:off x="7657600" y="2846050"/>
            <a:ext cx="3300" cy="310500"/>
          </a:xfrm>
          <a:prstGeom prst="straightConnector1">
            <a:avLst/>
          </a:prstGeom>
          <a:noFill/>
          <a:ln w="9525" cap="flat" cmpd="sng">
            <a:solidFill>
              <a:schemeClr val="dk2"/>
            </a:solidFill>
            <a:prstDash val="solid"/>
            <a:round/>
            <a:headEnd type="none" w="med" len="med"/>
            <a:tailEnd type="triangle" w="med" len="med"/>
          </a:ln>
        </p:spPr>
      </p:cxnSp>
      <p:pic>
        <p:nvPicPr>
          <p:cNvPr id="497" name="Google Shape;497;p26" descr="{&quot;aid&quot;:null,&quot;backgroundColorModified&quot;:false,&quot;code&quot;:&quot;$X_{1},\\ldots X_{n}$&quot;,&quot;font&quot;:{&quot;family&quot;:&quot;Arial&quot;,&quot;color&quot;:&quot;#000000&quot;,&quot;size&quot;:14},&quot;type&quot;:&quot;$&quot;,&quot;backgroundColor&quot;:&quot;#ffffff&quot;,&quot;id&quot;:&quot;16&quot;,&quot;ts&quot;:1624229033437,&quot;cs&quot;:&quot;qQtQBubUUycyqG9U96JhTg==&quot;,&quot;size&quot;:{&quot;width&quot;:93,&quot;height&quot;:19}}"/>
          <p:cNvPicPr preferRelativeResize="0"/>
          <p:nvPr/>
        </p:nvPicPr>
        <p:blipFill>
          <a:blip r:embed="rId8">
            <a:alphaModFix/>
          </a:blip>
          <a:stretch>
            <a:fillRect/>
          </a:stretch>
        </p:blipFill>
        <p:spPr>
          <a:xfrm>
            <a:off x="7885775" y="2922575"/>
            <a:ext cx="697994" cy="14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1"/>
        <p:cNvGrpSpPr/>
        <p:nvPr/>
      </p:nvGrpSpPr>
      <p:grpSpPr>
        <a:xfrm>
          <a:off x="0" y="0"/>
          <a:ext cx="0" cy="0"/>
          <a:chOff x="0" y="0"/>
          <a:chExt cx="0" cy="0"/>
        </a:xfrm>
      </p:grpSpPr>
      <p:sp>
        <p:nvSpPr>
          <p:cNvPr id="502" name="Google Shape;502;p27"/>
          <p:cNvSpPr txBox="1">
            <a:spLocks noGrp="1"/>
          </p:cNvSpPr>
          <p:nvPr>
            <p:ph type="ctrTitle"/>
          </p:nvPr>
        </p:nvSpPr>
        <p:spPr>
          <a:xfrm>
            <a:off x="311700" y="1373975"/>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Population parameters</a:t>
            </a:r>
            <a:endParaRPr sz="5500"/>
          </a:p>
        </p:txBody>
      </p:sp>
      <p:sp>
        <p:nvSpPr>
          <p:cNvPr id="503" name="Google Shape;503;p27"/>
          <p:cNvSpPr txBox="1"/>
          <p:nvPr/>
        </p:nvSpPr>
        <p:spPr>
          <a:xfrm>
            <a:off x="244275" y="2813575"/>
            <a:ext cx="79464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06/22/2021</a:t>
            </a: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p:txBody>
      </p:sp>
      <p:sp>
        <p:nvSpPr>
          <p:cNvPr id="504" name="Google Shape;50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505" name="Google Shape;505;p27"/>
          <p:cNvPicPr preferRelativeResize="0"/>
          <p:nvPr/>
        </p:nvPicPr>
        <p:blipFill>
          <a:blip r:embed="rId4">
            <a:alphaModFix/>
          </a:blip>
          <a:stretch>
            <a:fillRect/>
          </a:stretch>
        </p:blipFill>
        <p:spPr>
          <a:xfrm>
            <a:off x="311700" y="4455940"/>
            <a:ext cx="1142250" cy="351785"/>
          </a:xfrm>
          <a:prstGeom prst="rect">
            <a:avLst/>
          </a:prstGeom>
          <a:noFill/>
          <a:ln>
            <a:noFill/>
          </a:ln>
        </p:spPr>
      </p:pic>
      <p:sp>
        <p:nvSpPr>
          <p:cNvPr id="506" name="Google Shape;506;p27"/>
          <p:cNvSpPr txBox="1"/>
          <p:nvPr/>
        </p:nvSpPr>
        <p:spPr>
          <a:xfrm>
            <a:off x="7806450" y="4567075"/>
            <a:ext cx="12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E69138"/>
                </a:solidFill>
              </a:rPr>
              <a:t>STAT 135</a:t>
            </a:r>
            <a:endParaRPr>
              <a:solidFill>
                <a:srgbClr val="E6913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1"/>
        <p:cNvGrpSpPr/>
        <p:nvPr/>
      </p:nvGrpSpPr>
      <p:grpSpPr>
        <a:xfrm>
          <a:off x="0" y="0"/>
          <a:ext cx="0" cy="0"/>
          <a:chOff x="0" y="0"/>
          <a:chExt cx="0" cy="0"/>
        </a:xfrm>
      </p:grpSpPr>
      <p:sp>
        <p:nvSpPr>
          <p:cNvPr id="512" name="Google Shape;512;p28"/>
          <p:cNvSpPr txBox="1">
            <a:spLocks noGrp="1"/>
          </p:cNvSpPr>
          <p:nvPr>
            <p:ph type="title"/>
          </p:nvPr>
        </p:nvSpPr>
        <p:spPr>
          <a:xfrm>
            <a:off x="311700" y="445025"/>
            <a:ext cx="577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Population mean and variance</a:t>
            </a:r>
            <a:endParaRPr/>
          </a:p>
        </p:txBody>
      </p:sp>
      <p:sp>
        <p:nvSpPr>
          <p:cNvPr id="513" name="Google Shape;51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514" name="Google Shape;514;p28"/>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pic>
        <p:nvPicPr>
          <p:cNvPr id="515" name="Google Shape;515;p28"/>
          <p:cNvPicPr preferRelativeResize="0"/>
          <p:nvPr/>
        </p:nvPicPr>
        <p:blipFill>
          <a:blip r:embed="rId4">
            <a:alphaModFix/>
          </a:blip>
          <a:stretch>
            <a:fillRect/>
          </a:stretch>
        </p:blipFill>
        <p:spPr>
          <a:xfrm>
            <a:off x="124938" y="1970625"/>
            <a:ext cx="2301963" cy="2334883"/>
          </a:xfrm>
          <a:prstGeom prst="rect">
            <a:avLst/>
          </a:prstGeom>
          <a:noFill/>
          <a:ln>
            <a:noFill/>
          </a:ln>
        </p:spPr>
      </p:pic>
      <p:sp>
        <p:nvSpPr>
          <p:cNvPr id="516" name="Google Shape;516;p28"/>
          <p:cNvSpPr txBox="1"/>
          <p:nvPr/>
        </p:nvSpPr>
        <p:spPr>
          <a:xfrm>
            <a:off x="124950" y="1124725"/>
            <a:ext cx="22452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a:t>
            </a:r>
            <a:r>
              <a:rPr lang="en" sz="1200"/>
              <a:t>: Suppose there are N individual objects.</a:t>
            </a:r>
            <a:endParaRPr sz="1200"/>
          </a:p>
        </p:txBody>
      </p:sp>
      <p:sp>
        <p:nvSpPr>
          <p:cNvPr id="517" name="Google Shape;517;p28"/>
          <p:cNvSpPr txBox="1"/>
          <p:nvPr/>
        </p:nvSpPr>
        <p:spPr>
          <a:xfrm>
            <a:off x="2849338" y="1121275"/>
            <a:ext cx="29364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True distribution </a:t>
            </a:r>
            <a:r>
              <a:rPr lang="en" sz="1200" i="1">
                <a:latin typeface="Times New Roman"/>
                <a:ea typeface="Times New Roman"/>
                <a:cs typeface="Times New Roman"/>
                <a:sym typeface="Times New Roman"/>
              </a:rPr>
              <a:t>f</a:t>
            </a:r>
            <a:r>
              <a:rPr lang="en" sz="1200">
                <a:latin typeface="Times New Roman"/>
                <a:ea typeface="Times New Roman"/>
                <a:cs typeface="Times New Roman"/>
                <a:sym typeface="Times New Roman"/>
              </a:rPr>
              <a:t>(</a:t>
            </a:r>
            <a:r>
              <a:rPr lang="en" sz="1200" i="1">
                <a:latin typeface="Times New Roman"/>
                <a:ea typeface="Times New Roman"/>
                <a:cs typeface="Times New Roman"/>
                <a:sym typeface="Times New Roman"/>
              </a:rPr>
              <a:t>x</a:t>
            </a:r>
            <a:r>
              <a:rPr lang="en" sz="1200">
                <a:latin typeface="Times New Roman"/>
                <a:ea typeface="Times New Roman"/>
                <a:cs typeface="Times New Roman"/>
                <a:sym typeface="Times New Roman"/>
              </a:rPr>
              <a:t>)</a:t>
            </a:r>
            <a:r>
              <a:rPr lang="en" sz="1200"/>
              <a:t> should be a </a:t>
            </a:r>
            <a:r>
              <a:rPr lang="en" sz="1200" i="1"/>
              <a:t>probability mass function</a:t>
            </a:r>
            <a:r>
              <a:rPr lang="en" sz="1200"/>
              <a:t>. </a:t>
            </a:r>
            <a:endParaRPr sz="1200" u="sng"/>
          </a:p>
        </p:txBody>
      </p:sp>
      <p:sp>
        <p:nvSpPr>
          <p:cNvPr id="518" name="Google Shape;518;p28"/>
          <p:cNvSpPr txBox="1"/>
          <p:nvPr/>
        </p:nvSpPr>
        <p:spPr>
          <a:xfrm>
            <a:off x="199950" y="4262525"/>
            <a:ext cx="2272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The numerical values of each object are                    . </a:t>
            </a:r>
            <a:endParaRPr sz="1200"/>
          </a:p>
        </p:txBody>
      </p:sp>
      <p:pic>
        <p:nvPicPr>
          <p:cNvPr id="519" name="Google Shape;519;p28" descr="{&quot;id&quot;:&quot;23&quot;,&quot;type&quot;:&quot;$&quot;,&quot;aid&quot;:null,&quot;font&quot;:{&quot;family&quot;:&quot;Arial&quot;,&quot;color&quot;:&quot;#000000&quot;,&quot;size&quot;:12},&quot;backgroundColor&quot;:&quot;#ffffff&quot;,&quot;backgroundColorModified&quot;:false,&quot;code&quot;:&quot;$x_{1},\\ldots,x_{N}$&quot;,&quot;ts&quot;:1624241695935,&quot;cs&quot;:&quot;DIby0sRShm8mqZXIIs3kKw==&quot;,&quot;size&quot;:{&quot;width&quot;:82.5,&quot;height&quot;:12.166666666666666}}"/>
          <p:cNvPicPr preferRelativeResize="0"/>
          <p:nvPr/>
        </p:nvPicPr>
        <p:blipFill>
          <a:blip r:embed="rId5">
            <a:alphaModFix/>
          </a:blip>
          <a:stretch>
            <a:fillRect/>
          </a:stretch>
        </p:blipFill>
        <p:spPr>
          <a:xfrm>
            <a:off x="1026225" y="4597301"/>
            <a:ext cx="785813" cy="115888"/>
          </a:xfrm>
          <a:prstGeom prst="rect">
            <a:avLst/>
          </a:prstGeom>
          <a:noFill/>
          <a:ln>
            <a:noFill/>
          </a:ln>
        </p:spPr>
      </p:pic>
      <p:sp>
        <p:nvSpPr>
          <p:cNvPr id="520" name="Google Shape;520;p28"/>
          <p:cNvSpPr txBox="1"/>
          <p:nvPr/>
        </p:nvSpPr>
        <p:spPr>
          <a:xfrm>
            <a:off x="2768650" y="1745625"/>
            <a:ext cx="298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All     values can be tabulated via counting each unique value:</a:t>
            </a:r>
            <a:endParaRPr/>
          </a:p>
        </p:txBody>
      </p:sp>
      <p:pic>
        <p:nvPicPr>
          <p:cNvPr id="521" name="Google Shape;521;p28" descr="{&quot;id&quot;:&quot;24&quot;,&quot;backgroundColor&quot;:&quot;#ffffff&quot;,&quot;aid&quot;:null,&quot;type&quot;:&quot;$&quot;,&quot;font&quot;:{&quot;color&quot;:&quot;#000000&quot;,&quot;family&quot;:&quot;Arial&quot;,&quot;size&quot;:14},&quot;backgroundColorModified&quot;:false,&quot;code&quot;:&quot;$x_{i}$&quot;,&quot;ts&quot;:1624242033110,&quot;cs&quot;:&quot;Iinp/LpFka2GjjVcRoihiQ==&quot;,&quot;size&quot;:{&quot;width&quot;:16.666666666666668,&quot;height&quot;:13}}"/>
          <p:cNvPicPr preferRelativeResize="0"/>
          <p:nvPr/>
        </p:nvPicPr>
        <p:blipFill>
          <a:blip r:embed="rId6">
            <a:alphaModFix/>
          </a:blip>
          <a:stretch>
            <a:fillRect/>
          </a:stretch>
        </p:blipFill>
        <p:spPr>
          <a:xfrm>
            <a:off x="3103100" y="1887838"/>
            <a:ext cx="158750" cy="123825"/>
          </a:xfrm>
          <a:prstGeom prst="rect">
            <a:avLst/>
          </a:prstGeom>
          <a:noFill/>
          <a:ln>
            <a:noFill/>
          </a:ln>
        </p:spPr>
      </p:pic>
      <p:graphicFrame>
        <p:nvGraphicFramePr>
          <p:cNvPr id="522" name="Google Shape;522;p28"/>
          <p:cNvGraphicFramePr/>
          <p:nvPr/>
        </p:nvGraphicFramePr>
        <p:xfrm>
          <a:off x="3037225" y="2351625"/>
          <a:ext cx="1914250" cy="792420"/>
        </p:xfrm>
        <a:graphic>
          <a:graphicData uri="http://schemas.openxmlformats.org/drawingml/2006/table">
            <a:tbl>
              <a:tblPr>
                <a:noFill/>
                <a:tableStyleId>{32434C3A-4978-4EC8-9394-2F682D49A271}</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85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5475">
                <a:tc>
                  <a:txBody>
                    <a:bodyPr/>
                    <a:lstStyle/>
                    <a:p>
                      <a:pPr marL="0" lvl="0" indent="0" algn="l" rtl="0">
                        <a:spcBef>
                          <a:spcPts val="0"/>
                        </a:spcBef>
                        <a:spcAft>
                          <a:spcPts val="0"/>
                        </a:spcAft>
                        <a:buNone/>
                      </a:pPr>
                      <a:r>
                        <a:rPr lang="en" i="1">
                          <a:latin typeface="Times New Roman"/>
                          <a:ea typeface="Times New Roman"/>
                          <a:cs typeface="Times New Roman"/>
                          <a:sym typeface="Times New Roman"/>
                        </a:rPr>
                        <a:t>pr</a:t>
                      </a:r>
                      <a:endParaRPr i="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523" name="Google Shape;523;p28" descr="{&quot;font&quot;:{&quot;size&quot;:15.5,&quot;color&quot;:&quot;#000000&quot;,&quot;family&quot;:&quot;Arial&quot;},&quot;backgroundColorModified&quot;:false,&quot;aid&quot;:null,&quot;backgroundColor&quot;:&quot;#ffffff&quot;,&quot;id&quot;:&quot;25&quot;,&quot;code&quot;:&quot;$a_{1}$&quot;,&quot;type&quot;:&quot;$&quot;,&quot;ts&quot;:1624299902131,&quot;cs&quot;:&quot;j3dmElqpM3KyhLwNPhgd0g==&quot;,&quot;size&quot;:{&quot;width&quot;:19.666666666666668,&quot;height&quot;:14.5}}"/>
          <p:cNvPicPr preferRelativeResize="0"/>
          <p:nvPr/>
        </p:nvPicPr>
        <p:blipFill>
          <a:blip r:embed="rId7">
            <a:alphaModFix/>
          </a:blip>
          <a:stretch>
            <a:fillRect/>
          </a:stretch>
        </p:blipFill>
        <p:spPr>
          <a:xfrm>
            <a:off x="3538175" y="2457596"/>
            <a:ext cx="187325" cy="138113"/>
          </a:xfrm>
          <a:prstGeom prst="rect">
            <a:avLst/>
          </a:prstGeom>
          <a:noFill/>
          <a:ln>
            <a:noFill/>
          </a:ln>
        </p:spPr>
      </p:pic>
      <p:pic>
        <p:nvPicPr>
          <p:cNvPr id="524" name="Google Shape;524;p28" descr="{&quot;aid&quot;:null,&quot;type&quot;:&quot;$&quot;,&quot;backgroundColor&quot;:&quot;#ffffff&quot;,&quot;code&quot;:&quot;$a_{2}$&quot;,&quot;backgroundColorModified&quot;:false,&quot;font&quot;:{&quot;family&quot;:&quot;Arial&quot;,&quot;color&quot;:&quot;#000000&quot;,&quot;size&quot;:15},&quot;id&quot;:&quot;26&quot;,&quot;ts&quot;:1624299922048,&quot;cs&quot;:&quot;0kUGcSTiFQP/8TQfX3CBXg==&quot;,&quot;size&quot;:{&quot;width&quot;:19.333333333333332,&quot;height&quot;:13.833333333333334}}"/>
          <p:cNvPicPr preferRelativeResize="0"/>
          <p:nvPr/>
        </p:nvPicPr>
        <p:blipFill>
          <a:blip r:embed="rId8">
            <a:alphaModFix/>
          </a:blip>
          <a:stretch>
            <a:fillRect/>
          </a:stretch>
        </p:blipFill>
        <p:spPr>
          <a:xfrm>
            <a:off x="3898250" y="2458814"/>
            <a:ext cx="184150" cy="131763"/>
          </a:xfrm>
          <a:prstGeom prst="rect">
            <a:avLst/>
          </a:prstGeom>
          <a:noFill/>
          <a:ln>
            <a:noFill/>
          </a:ln>
        </p:spPr>
      </p:pic>
      <p:pic>
        <p:nvPicPr>
          <p:cNvPr id="525" name="Google Shape;525;p28" descr="{&quot;aid&quot;:null,&quot;font&quot;:{&quot;color&quot;:&quot;#000000&quot;,&quot;family&quot;:&quot;Arial&quot;,&quot;size&quot;:14},&quot;code&quot;:&quot;$\\ldots$&quot;,&quot;type&quot;:&quot;$&quot;,&quot;backgroundColor&quot;:&quot;#ffffff&quot;,&quot;backgroundColorModified&quot;:false,&quot;id&quot;:&quot;27&quot;,&quot;ts&quot;:1624242411160,&quot;cs&quot;:&quot;sZ9KXoynRmWH6qkLsIObUw==&quot;,&quot;size&quot;:{&quot;width&quot;:22.666666666666668,&quot;height&quot;:2.8333333333333335}}"/>
          <p:cNvPicPr preferRelativeResize="0"/>
          <p:nvPr/>
        </p:nvPicPr>
        <p:blipFill>
          <a:blip r:embed="rId9">
            <a:alphaModFix/>
          </a:blip>
          <a:stretch>
            <a:fillRect/>
          </a:stretch>
        </p:blipFill>
        <p:spPr>
          <a:xfrm>
            <a:off x="4249300" y="2579807"/>
            <a:ext cx="215900" cy="26988"/>
          </a:xfrm>
          <a:prstGeom prst="rect">
            <a:avLst/>
          </a:prstGeom>
          <a:noFill/>
          <a:ln>
            <a:noFill/>
          </a:ln>
        </p:spPr>
      </p:pic>
      <p:pic>
        <p:nvPicPr>
          <p:cNvPr id="526" name="Google Shape;526;p28" descr="{&quot;aid&quot;:null,&quot;font&quot;:{&quot;color&quot;:&quot;#000000&quot;,&quot;family&quot;:&quot;Arial&quot;,&quot;size&quot;:14},&quot;code&quot;:&quot;$\\ldots$&quot;,&quot;type&quot;:&quot;$&quot;,&quot;backgroundColor&quot;:&quot;#ffffff&quot;,&quot;backgroundColorModified&quot;:false,&quot;id&quot;:&quot;27&quot;,&quot;ts&quot;:1624242411160,&quot;cs&quot;:&quot;sZ9KXoynRmWH6qkLsIObUw==&quot;,&quot;size&quot;:{&quot;width&quot;:22.666666666666668,&quot;height&quot;:2.8333333333333335}}"/>
          <p:cNvPicPr preferRelativeResize="0"/>
          <p:nvPr/>
        </p:nvPicPr>
        <p:blipFill>
          <a:blip r:embed="rId9">
            <a:alphaModFix/>
          </a:blip>
          <a:stretch>
            <a:fillRect/>
          </a:stretch>
        </p:blipFill>
        <p:spPr>
          <a:xfrm>
            <a:off x="4249300" y="2960807"/>
            <a:ext cx="215900" cy="26988"/>
          </a:xfrm>
          <a:prstGeom prst="rect">
            <a:avLst/>
          </a:prstGeom>
          <a:noFill/>
          <a:ln>
            <a:noFill/>
          </a:ln>
        </p:spPr>
      </p:pic>
      <p:pic>
        <p:nvPicPr>
          <p:cNvPr id="527" name="Google Shape;527;p28" descr="{&quot;backgroundColorModified&quot;:false,&quot;backgroundColor&quot;:&quot;#ffffff&quot;,&quot;code&quot;:&quot;$a_{M}$&quot;,&quot;aid&quot;:null,&quot;type&quot;:&quot;$&quot;,&quot;font&quot;:{&quot;size&quot;:14.5,&quot;family&quot;:&quot;Arial&quot;,&quot;color&quot;:&quot;#000000&quot;},&quot;id&quot;:&quot;30&quot;,&quot;ts&quot;:1624299939593,&quot;cs&quot;:&quot;/XFwiX4BpER/BS+5IL3Eyw==&quot;,&quot;size&quot;:{&quot;width&quot;:28.333333333333332,&quot;height&quot;:13.333333333333334}}"/>
          <p:cNvPicPr preferRelativeResize="0"/>
          <p:nvPr/>
        </p:nvPicPr>
        <p:blipFill>
          <a:blip r:embed="rId10">
            <a:alphaModFix/>
          </a:blip>
          <a:stretch>
            <a:fillRect/>
          </a:stretch>
        </p:blipFill>
        <p:spPr>
          <a:xfrm>
            <a:off x="4624050" y="2467675"/>
            <a:ext cx="269875" cy="127000"/>
          </a:xfrm>
          <a:prstGeom prst="rect">
            <a:avLst/>
          </a:prstGeom>
          <a:noFill/>
          <a:ln>
            <a:noFill/>
          </a:ln>
        </p:spPr>
      </p:pic>
      <p:pic>
        <p:nvPicPr>
          <p:cNvPr id="528" name="Google Shape;528;p28" descr="{&quot;id&quot;:&quot;31&quot;,&quot;backgroundColor&quot;:&quot;#ffffff&quot;,&quot;font&quot;:{&quot;family&quot;:&quot;Arial&quot;,&quot;color&quot;:&quot;#000000&quot;,&quot;size&quot;:14},&quot;code&quot;:&quot;$\\frac{n_{1}}{N}$&quot;,&quot;backgroundColorModified&quot;:false,&quot;aid&quot;:null,&quot;type&quot;:&quot;$&quot;,&quot;ts&quot;:1624242546804,&quot;cs&quot;:&quot;LhRQlK5R62xSLkYrjWyZqw==&quot;,&quot;size&quot;:{&quot;width&quot;:20,&quot;height&quot;:23.833333333333332}}"/>
          <p:cNvPicPr preferRelativeResize="0"/>
          <p:nvPr/>
        </p:nvPicPr>
        <p:blipFill>
          <a:blip r:embed="rId11">
            <a:alphaModFix/>
          </a:blip>
          <a:stretch>
            <a:fillRect/>
          </a:stretch>
        </p:blipFill>
        <p:spPr>
          <a:xfrm>
            <a:off x="3529450" y="2860788"/>
            <a:ext cx="190500" cy="227013"/>
          </a:xfrm>
          <a:prstGeom prst="rect">
            <a:avLst/>
          </a:prstGeom>
          <a:noFill/>
          <a:ln>
            <a:noFill/>
          </a:ln>
        </p:spPr>
      </p:pic>
      <p:pic>
        <p:nvPicPr>
          <p:cNvPr id="529" name="Google Shape;529;p28" descr="{&quot;id&quot;:&quot;32&quot;,&quot;backgroundColorModified&quot;:false,&quot;aid&quot;:null,&quot;backgroundColor&quot;:&quot;#ffffff&quot;,&quot;font&quot;:{&quot;size&quot;:12,&quot;family&quot;:&quot;Arial&quot;,&quot;color&quot;:&quot;#000000&quot;},&quot;code&quot;:&quot;$\\frac{n_{2}}{N}$&quot;,&quot;type&quot;:&quot;$&quot;,&quot;ts&quot;:1624242581749,&quot;cs&quot;:&quot;iYvbJRNcaqUYTboW0z5bAg==&quot;,&quot;size&quot;:{&quot;width&quot;:17.5,&quot;height&quot;:21.166666666666668}}"/>
          <p:cNvPicPr preferRelativeResize="0"/>
          <p:nvPr/>
        </p:nvPicPr>
        <p:blipFill>
          <a:blip r:embed="rId12">
            <a:alphaModFix/>
          </a:blip>
          <a:stretch>
            <a:fillRect/>
          </a:stretch>
        </p:blipFill>
        <p:spPr>
          <a:xfrm>
            <a:off x="3873602" y="2858072"/>
            <a:ext cx="192200" cy="232467"/>
          </a:xfrm>
          <a:prstGeom prst="rect">
            <a:avLst/>
          </a:prstGeom>
          <a:noFill/>
          <a:ln>
            <a:noFill/>
          </a:ln>
        </p:spPr>
      </p:pic>
      <p:pic>
        <p:nvPicPr>
          <p:cNvPr id="530" name="Google Shape;530;p28" descr="{&quot;code&quot;:&quot;$\\frac{n_{M}}{N}$&quot;,&quot;backgroundColorModified&quot;:false,&quot;font&quot;:{&quot;family&quot;:&quot;Arial&quot;,&quot;color&quot;:&quot;#000000&quot;,&quot;size&quot;:12},&quot;id&quot;:&quot;33&quot;,&quot;backgroundColor&quot;:&quot;#ffffff&quot;,&quot;aid&quot;:null,&quot;type&quot;:&quot;$&quot;,&quot;ts&quot;:1624242634099,&quot;cs&quot;:&quot;9n6KKHviVvwzcNB7VWRtbw==&quot;,&quot;size&quot;:{&quot;width&quot;:22.666666666666668,&quot;height&quot;:21.166666666666668}}"/>
          <p:cNvPicPr preferRelativeResize="0"/>
          <p:nvPr/>
        </p:nvPicPr>
        <p:blipFill>
          <a:blip r:embed="rId13">
            <a:alphaModFix/>
          </a:blip>
          <a:stretch>
            <a:fillRect/>
          </a:stretch>
        </p:blipFill>
        <p:spPr>
          <a:xfrm>
            <a:off x="4624050" y="2854952"/>
            <a:ext cx="255600" cy="238700"/>
          </a:xfrm>
          <a:prstGeom prst="rect">
            <a:avLst/>
          </a:prstGeom>
          <a:noFill/>
          <a:ln>
            <a:noFill/>
          </a:ln>
        </p:spPr>
      </p:pic>
      <p:sp>
        <p:nvSpPr>
          <p:cNvPr id="531" name="Google Shape;531;p28"/>
          <p:cNvSpPr txBox="1"/>
          <p:nvPr/>
        </p:nvSpPr>
        <p:spPr>
          <a:xfrm>
            <a:off x="2879325" y="3280900"/>
            <a:ext cx="293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 which                            are </a:t>
            </a:r>
            <a:r>
              <a:rPr lang="en" i="1">
                <a:latin typeface="Times New Roman"/>
                <a:ea typeface="Times New Roman"/>
                <a:cs typeface="Times New Roman"/>
                <a:sym typeface="Times New Roman"/>
              </a:rPr>
              <a:t>M</a:t>
            </a:r>
            <a:r>
              <a:rPr lang="en"/>
              <a:t> unique values, and                     are their respective frequencies.</a:t>
            </a:r>
            <a:endParaRPr/>
          </a:p>
        </p:txBody>
      </p:sp>
      <p:pic>
        <p:nvPicPr>
          <p:cNvPr id="532" name="Google Shape;532;p28" descr="{&quot;type&quot;:&quot;$&quot;,&quot;code&quot;:&quot;$a_{1},\\,a_{2},\\ldots,a_{M}$&quot;,&quot;backgroundColorModified&quot;:false,&quot;aid&quot;:null,&quot;backgroundColor&quot;:&quot;#ffffff&quot;,&quot;id&quot;:&quot;34&quot;,&quot;font&quot;:{&quot;size&quot;:14,&quot;color&quot;:&quot;#000000&quot;,&quot;family&quot;:&quot;Arial&quot;},&quot;ts&quot;:1624299972331,&quot;cs&quot;:&quot;7gIdsYv1xU0NKzPyvxhHWQ==&quot;,&quot;size&quot;:{&quot;width&quot;:130.33333333333334,&quot;height&quot;:13.833333333333334}}"/>
          <p:cNvPicPr preferRelativeResize="0"/>
          <p:nvPr/>
        </p:nvPicPr>
        <p:blipFill>
          <a:blip r:embed="rId14">
            <a:alphaModFix/>
          </a:blip>
          <a:stretch>
            <a:fillRect/>
          </a:stretch>
        </p:blipFill>
        <p:spPr>
          <a:xfrm>
            <a:off x="3683338" y="3420887"/>
            <a:ext cx="1241425" cy="131763"/>
          </a:xfrm>
          <a:prstGeom prst="rect">
            <a:avLst/>
          </a:prstGeom>
          <a:noFill/>
          <a:ln>
            <a:noFill/>
          </a:ln>
        </p:spPr>
      </p:pic>
      <p:pic>
        <p:nvPicPr>
          <p:cNvPr id="533" name="Google Shape;533;p28" descr="{&quot;code&quot;:&quot;$n_{1},\\,n_{2},\\,\\ldots,\\,n_{M}$&quot;,&quot;id&quot;:&quot;35&quot;,&quot;type&quot;:&quot;$&quot;,&quot;aid&quot;:null,&quot;backgroundColorModified&quot;:false,&quot;backgroundColor&quot;:&quot;#ffffff&quot;,&quot;font&quot;:{&quot;size&quot;:12,&quot;color&quot;:&quot;#000000&quot;,&quot;family&quot;:&quot;Arial&quot;},&quot;ts&quot;:1624242862277,&quot;cs&quot;:&quot;eZgqdrkDUCEJIy4F1HUgZg==&quot;,&quot;size&quot;:{&quot;width&quot;:125.66666666666667,&quot;height&quot;:12.166666666666666}}"/>
          <p:cNvPicPr preferRelativeResize="0"/>
          <p:nvPr/>
        </p:nvPicPr>
        <p:blipFill>
          <a:blip r:embed="rId15">
            <a:alphaModFix/>
          </a:blip>
          <a:stretch>
            <a:fillRect/>
          </a:stretch>
        </p:blipFill>
        <p:spPr>
          <a:xfrm>
            <a:off x="4513750" y="3638600"/>
            <a:ext cx="1196975" cy="115888"/>
          </a:xfrm>
          <a:prstGeom prst="rect">
            <a:avLst/>
          </a:prstGeom>
          <a:noFill/>
          <a:ln>
            <a:noFill/>
          </a:ln>
        </p:spPr>
      </p:pic>
      <p:sp>
        <p:nvSpPr>
          <p:cNvPr id="534" name="Google Shape;534;p28"/>
          <p:cNvSpPr txBox="1"/>
          <p:nvPr/>
        </p:nvSpPr>
        <p:spPr>
          <a:xfrm>
            <a:off x="6655800" y="1124725"/>
            <a:ext cx="15090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 mean</a:t>
            </a:r>
            <a:r>
              <a:rPr lang="en" sz="1200"/>
              <a:t>:</a:t>
            </a:r>
            <a:endParaRPr sz="1200"/>
          </a:p>
        </p:txBody>
      </p:sp>
      <p:pic>
        <p:nvPicPr>
          <p:cNvPr id="535" name="Google Shape;535;p28" descr="{&quot;code&quot;:&quot;\\begin{align*}\n{\\mu}&amp;={\\frac{1}{N}\\sum_{i=1}^{N}x_{i}}\\\\\n{\\,}&amp;={\\sum_{j=1}^{M}\\frac{n_{j}}{N}\\cdot a_{j.}}\t\n\\end{align*}&quot;,&quot;id&quot;:&quot;36&quot;,&quot;type&quot;:&quot;align*&quot;,&quot;backgroundColorModified&quot;:false,&quot;backgroundColor&quot;:&quot;#ffffff&quot;,&quot;aid&quot;:null,&quot;font&quot;:{&quot;family&quot;:&quot;Arial&quot;,&quot;color&quot;:&quot;#000000&quot;,&quot;size&quot;:12},&quot;ts&quot;:1624299997113,&quot;cs&quot;:&quot;SYrIj61jY9YvpqDebGA2Uw==&quot;,&quot;size&quot;:{&quot;width&quot;:123.66666666666667,&quot;height&quot;:115.33333333333333}}"/>
          <p:cNvPicPr preferRelativeResize="0"/>
          <p:nvPr/>
        </p:nvPicPr>
        <p:blipFill>
          <a:blip r:embed="rId16">
            <a:alphaModFix/>
          </a:blip>
          <a:stretch>
            <a:fillRect/>
          </a:stretch>
        </p:blipFill>
        <p:spPr>
          <a:xfrm>
            <a:off x="6821338" y="1599113"/>
            <a:ext cx="1177925" cy="1098550"/>
          </a:xfrm>
          <a:prstGeom prst="rect">
            <a:avLst/>
          </a:prstGeom>
          <a:noFill/>
          <a:ln>
            <a:noFill/>
          </a:ln>
        </p:spPr>
      </p:pic>
      <p:sp>
        <p:nvSpPr>
          <p:cNvPr id="536" name="Google Shape;536;p28"/>
          <p:cNvSpPr txBox="1"/>
          <p:nvPr/>
        </p:nvSpPr>
        <p:spPr>
          <a:xfrm>
            <a:off x="6655800" y="2987800"/>
            <a:ext cx="17601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 variance</a:t>
            </a:r>
            <a:r>
              <a:rPr lang="en" sz="1200"/>
              <a:t>:</a:t>
            </a:r>
            <a:endParaRPr sz="1200"/>
          </a:p>
        </p:txBody>
      </p:sp>
      <p:pic>
        <p:nvPicPr>
          <p:cNvPr id="537" name="Google Shape;537;p28" descr="{&quot;backgroundColorModified&quot;:false,&quot;font&quot;:{&quot;size&quot;:12,&quot;color&quot;:&quot;#000000&quot;,&quot;family&quot;:&quot;Arial&quot;},&quot;code&quot;:&quot;\\begin{align*}\n{\\sigma^{2}}&amp;={\\frac{1}{N}\\sum_{i=1}^{N}\\left(x_{i}-\\mu\\right)^{2}}\\\\\n{\\,}&amp;={\\sum_{j=1}^{M}\\frac{n_{j}}{N}\\left(a_{j}-\\mu\\right)^{2}}\t\n\\end{align*}&quot;,&quot;backgroundColor&quot;:&quot;#ffffff&quot;,&quot;aid&quot;:null,&quot;type&quot;:&quot;align*&quot;,&quot;id&quot;:&quot;37&quot;,&quot;ts&quot;:1624300013360,&quot;cs&quot;:&quot;ra8KbtrzCvbm3mFE8cSaXg==&quot;,&quot;size&quot;:{&quot;width&quot;:172,&quot;height&quot;:115.33333333333333}}"/>
          <p:cNvPicPr preferRelativeResize="0"/>
          <p:nvPr/>
        </p:nvPicPr>
        <p:blipFill>
          <a:blip r:embed="rId17">
            <a:alphaModFix/>
          </a:blip>
          <a:stretch>
            <a:fillRect/>
          </a:stretch>
        </p:blipFill>
        <p:spPr>
          <a:xfrm>
            <a:off x="6716700" y="3426150"/>
            <a:ext cx="1638300" cy="1098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1000"/>
                                        <p:tgtEl>
                                          <p:spTgt spid="517"/>
                                        </p:tgtEl>
                                      </p:cBhvr>
                                    </p:animEffect>
                                  </p:childTnLst>
                                </p:cTn>
                              </p:par>
                              <p:par>
                                <p:cTn id="8" presetID="10" presetClass="entr" presetSubtype="0" fill="hold" nodeType="withEffect">
                                  <p:stCondLst>
                                    <p:cond delay="0"/>
                                  </p:stCondLst>
                                  <p:childTnLst>
                                    <p:set>
                                      <p:cBhvr>
                                        <p:cTn id="9" dur="1" fill="hold">
                                          <p:stCondLst>
                                            <p:cond delay="0"/>
                                          </p:stCondLst>
                                        </p:cTn>
                                        <p:tgtEl>
                                          <p:spTgt spid="520"/>
                                        </p:tgtEl>
                                        <p:attrNameLst>
                                          <p:attrName>style.visibility</p:attrName>
                                        </p:attrNameLst>
                                      </p:cBhvr>
                                      <p:to>
                                        <p:strVal val="visible"/>
                                      </p:to>
                                    </p:set>
                                    <p:animEffect transition="in" filter="fade">
                                      <p:cBhvr>
                                        <p:cTn id="10" dur="1000"/>
                                        <p:tgtEl>
                                          <p:spTgt spid="520"/>
                                        </p:tgtEl>
                                      </p:cBhvr>
                                    </p:animEffect>
                                  </p:childTnLst>
                                </p:cTn>
                              </p:par>
                              <p:par>
                                <p:cTn id="11" presetID="10" presetClass="entr" presetSubtype="0" fill="hold" nodeType="withEffect">
                                  <p:stCondLst>
                                    <p:cond delay="0"/>
                                  </p:stCondLst>
                                  <p:childTnLst>
                                    <p:set>
                                      <p:cBhvr>
                                        <p:cTn id="12" dur="1" fill="hold">
                                          <p:stCondLst>
                                            <p:cond delay="0"/>
                                          </p:stCondLst>
                                        </p:cTn>
                                        <p:tgtEl>
                                          <p:spTgt spid="521"/>
                                        </p:tgtEl>
                                        <p:attrNameLst>
                                          <p:attrName>style.visibility</p:attrName>
                                        </p:attrNameLst>
                                      </p:cBhvr>
                                      <p:to>
                                        <p:strVal val="visible"/>
                                      </p:to>
                                    </p:set>
                                    <p:animEffect transition="in" filter="fade">
                                      <p:cBhvr>
                                        <p:cTn id="13" dur="1000"/>
                                        <p:tgtEl>
                                          <p:spTgt spid="521"/>
                                        </p:tgtEl>
                                      </p:cBhvr>
                                    </p:animEffect>
                                  </p:childTnLst>
                                </p:cTn>
                              </p:par>
                              <p:par>
                                <p:cTn id="14" presetID="10" presetClass="entr" presetSubtype="0" fill="hold" nodeType="withEffect">
                                  <p:stCondLst>
                                    <p:cond delay="0"/>
                                  </p:stCondLst>
                                  <p:childTnLst>
                                    <p:set>
                                      <p:cBhvr>
                                        <p:cTn id="15" dur="1" fill="hold">
                                          <p:stCondLst>
                                            <p:cond delay="0"/>
                                          </p:stCondLst>
                                        </p:cTn>
                                        <p:tgtEl>
                                          <p:spTgt spid="522"/>
                                        </p:tgtEl>
                                        <p:attrNameLst>
                                          <p:attrName>style.visibility</p:attrName>
                                        </p:attrNameLst>
                                      </p:cBhvr>
                                      <p:to>
                                        <p:strVal val="visible"/>
                                      </p:to>
                                    </p:set>
                                    <p:animEffect transition="in" filter="fade">
                                      <p:cBhvr>
                                        <p:cTn id="16" dur="1000"/>
                                        <p:tgtEl>
                                          <p:spTgt spid="522"/>
                                        </p:tgtEl>
                                      </p:cBhvr>
                                    </p:animEffect>
                                  </p:childTnLst>
                                </p:cTn>
                              </p:par>
                              <p:par>
                                <p:cTn id="17" presetID="10" presetClass="entr" presetSubtype="0" fill="hold"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1000"/>
                                        <p:tgtEl>
                                          <p:spTgt spid="523"/>
                                        </p:tgtEl>
                                      </p:cBhvr>
                                    </p:animEffect>
                                  </p:childTnLst>
                                </p:cTn>
                              </p:par>
                              <p:par>
                                <p:cTn id="20" presetID="10" presetClass="entr" presetSubtype="0" fill="hold"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100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525"/>
                                        </p:tgtEl>
                                        <p:attrNameLst>
                                          <p:attrName>style.visibility</p:attrName>
                                        </p:attrNameLst>
                                      </p:cBhvr>
                                      <p:to>
                                        <p:strVal val="visible"/>
                                      </p:to>
                                    </p:set>
                                    <p:animEffect transition="in" filter="fade">
                                      <p:cBhvr>
                                        <p:cTn id="25" dur="1000"/>
                                        <p:tgtEl>
                                          <p:spTgt spid="525"/>
                                        </p:tgtEl>
                                      </p:cBhvr>
                                    </p:animEffect>
                                  </p:childTnLst>
                                </p:cTn>
                              </p:par>
                              <p:par>
                                <p:cTn id="26" presetID="10" presetClass="entr" presetSubtype="0" fill="hold" nodeType="withEffect">
                                  <p:stCondLst>
                                    <p:cond delay="0"/>
                                  </p:stCondLst>
                                  <p:childTnLst>
                                    <p:set>
                                      <p:cBhvr>
                                        <p:cTn id="27" dur="1" fill="hold">
                                          <p:stCondLst>
                                            <p:cond delay="0"/>
                                          </p:stCondLst>
                                        </p:cTn>
                                        <p:tgtEl>
                                          <p:spTgt spid="526"/>
                                        </p:tgtEl>
                                        <p:attrNameLst>
                                          <p:attrName>style.visibility</p:attrName>
                                        </p:attrNameLst>
                                      </p:cBhvr>
                                      <p:to>
                                        <p:strVal val="visible"/>
                                      </p:to>
                                    </p:set>
                                    <p:animEffect transition="in" filter="fade">
                                      <p:cBhvr>
                                        <p:cTn id="28" dur="1000"/>
                                        <p:tgtEl>
                                          <p:spTgt spid="526"/>
                                        </p:tgtEl>
                                      </p:cBhvr>
                                    </p:animEffect>
                                  </p:childTnLst>
                                </p:cTn>
                              </p:par>
                              <p:par>
                                <p:cTn id="29" presetID="10" presetClass="entr" presetSubtype="0" fill="hold" nodeType="withEffect">
                                  <p:stCondLst>
                                    <p:cond delay="0"/>
                                  </p:stCondLst>
                                  <p:childTnLst>
                                    <p:set>
                                      <p:cBhvr>
                                        <p:cTn id="30" dur="1" fill="hold">
                                          <p:stCondLst>
                                            <p:cond delay="0"/>
                                          </p:stCondLst>
                                        </p:cTn>
                                        <p:tgtEl>
                                          <p:spTgt spid="527"/>
                                        </p:tgtEl>
                                        <p:attrNameLst>
                                          <p:attrName>style.visibility</p:attrName>
                                        </p:attrNameLst>
                                      </p:cBhvr>
                                      <p:to>
                                        <p:strVal val="visible"/>
                                      </p:to>
                                    </p:set>
                                    <p:animEffect transition="in" filter="fade">
                                      <p:cBhvr>
                                        <p:cTn id="31" dur="1000"/>
                                        <p:tgtEl>
                                          <p:spTgt spid="527"/>
                                        </p:tgtEl>
                                      </p:cBhvr>
                                    </p:animEffect>
                                  </p:childTnLst>
                                </p:cTn>
                              </p:par>
                              <p:par>
                                <p:cTn id="32" presetID="10" presetClass="entr" presetSubtype="0" fill="hold" nodeType="withEffect">
                                  <p:stCondLst>
                                    <p:cond delay="0"/>
                                  </p:stCondLst>
                                  <p:childTnLst>
                                    <p:set>
                                      <p:cBhvr>
                                        <p:cTn id="33" dur="1" fill="hold">
                                          <p:stCondLst>
                                            <p:cond delay="0"/>
                                          </p:stCondLst>
                                        </p:cTn>
                                        <p:tgtEl>
                                          <p:spTgt spid="528"/>
                                        </p:tgtEl>
                                        <p:attrNameLst>
                                          <p:attrName>style.visibility</p:attrName>
                                        </p:attrNameLst>
                                      </p:cBhvr>
                                      <p:to>
                                        <p:strVal val="visible"/>
                                      </p:to>
                                    </p:set>
                                    <p:animEffect transition="in" filter="fade">
                                      <p:cBhvr>
                                        <p:cTn id="34" dur="1000"/>
                                        <p:tgtEl>
                                          <p:spTgt spid="528"/>
                                        </p:tgtEl>
                                      </p:cBhvr>
                                    </p:animEffect>
                                  </p:childTnLst>
                                </p:cTn>
                              </p:par>
                              <p:par>
                                <p:cTn id="35" presetID="10" presetClass="entr" presetSubtype="0" fill="hold" nodeType="withEffect">
                                  <p:stCondLst>
                                    <p:cond delay="0"/>
                                  </p:stCondLst>
                                  <p:childTnLst>
                                    <p:set>
                                      <p:cBhvr>
                                        <p:cTn id="36" dur="1" fill="hold">
                                          <p:stCondLst>
                                            <p:cond delay="0"/>
                                          </p:stCondLst>
                                        </p:cTn>
                                        <p:tgtEl>
                                          <p:spTgt spid="529"/>
                                        </p:tgtEl>
                                        <p:attrNameLst>
                                          <p:attrName>style.visibility</p:attrName>
                                        </p:attrNameLst>
                                      </p:cBhvr>
                                      <p:to>
                                        <p:strVal val="visible"/>
                                      </p:to>
                                    </p:set>
                                    <p:animEffect transition="in" filter="fade">
                                      <p:cBhvr>
                                        <p:cTn id="37" dur="1000"/>
                                        <p:tgtEl>
                                          <p:spTgt spid="529"/>
                                        </p:tgtEl>
                                      </p:cBhvr>
                                    </p:animEffect>
                                  </p:childTnLst>
                                </p:cTn>
                              </p:par>
                              <p:par>
                                <p:cTn id="38" presetID="10" presetClass="entr" presetSubtype="0" fill="hold" nodeType="withEffect">
                                  <p:stCondLst>
                                    <p:cond delay="0"/>
                                  </p:stCondLst>
                                  <p:childTnLst>
                                    <p:set>
                                      <p:cBhvr>
                                        <p:cTn id="39" dur="1" fill="hold">
                                          <p:stCondLst>
                                            <p:cond delay="0"/>
                                          </p:stCondLst>
                                        </p:cTn>
                                        <p:tgtEl>
                                          <p:spTgt spid="530"/>
                                        </p:tgtEl>
                                        <p:attrNameLst>
                                          <p:attrName>style.visibility</p:attrName>
                                        </p:attrNameLst>
                                      </p:cBhvr>
                                      <p:to>
                                        <p:strVal val="visible"/>
                                      </p:to>
                                    </p:set>
                                    <p:animEffect transition="in" filter="fade">
                                      <p:cBhvr>
                                        <p:cTn id="40" dur="1000"/>
                                        <p:tgtEl>
                                          <p:spTgt spid="530"/>
                                        </p:tgtEl>
                                      </p:cBhvr>
                                    </p:animEffect>
                                  </p:childTnLst>
                                </p:cTn>
                              </p:par>
                              <p:par>
                                <p:cTn id="41" presetID="10" presetClass="entr" presetSubtype="0" fill="hold" nodeType="withEffect">
                                  <p:stCondLst>
                                    <p:cond delay="0"/>
                                  </p:stCondLst>
                                  <p:childTnLst>
                                    <p:set>
                                      <p:cBhvr>
                                        <p:cTn id="42" dur="1" fill="hold">
                                          <p:stCondLst>
                                            <p:cond delay="0"/>
                                          </p:stCondLst>
                                        </p:cTn>
                                        <p:tgtEl>
                                          <p:spTgt spid="531"/>
                                        </p:tgtEl>
                                        <p:attrNameLst>
                                          <p:attrName>style.visibility</p:attrName>
                                        </p:attrNameLst>
                                      </p:cBhvr>
                                      <p:to>
                                        <p:strVal val="visible"/>
                                      </p:to>
                                    </p:set>
                                    <p:animEffect transition="in" filter="fade">
                                      <p:cBhvr>
                                        <p:cTn id="43" dur="1000"/>
                                        <p:tgtEl>
                                          <p:spTgt spid="531"/>
                                        </p:tgtEl>
                                      </p:cBhvr>
                                    </p:animEffect>
                                  </p:childTnLst>
                                </p:cTn>
                              </p:par>
                              <p:par>
                                <p:cTn id="44" presetID="10" presetClass="entr" presetSubtype="0"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fade">
                                      <p:cBhvr>
                                        <p:cTn id="46" dur="1000"/>
                                        <p:tgtEl>
                                          <p:spTgt spid="532"/>
                                        </p:tgtEl>
                                      </p:cBhvr>
                                    </p:animEffect>
                                  </p:childTnLst>
                                </p:cTn>
                              </p:par>
                              <p:par>
                                <p:cTn id="47" presetID="10" presetClass="entr" presetSubtype="0" fill="hold" nodeType="withEffect">
                                  <p:stCondLst>
                                    <p:cond delay="0"/>
                                  </p:stCondLst>
                                  <p:childTnLst>
                                    <p:set>
                                      <p:cBhvr>
                                        <p:cTn id="48" dur="1" fill="hold">
                                          <p:stCondLst>
                                            <p:cond delay="0"/>
                                          </p:stCondLst>
                                        </p:cTn>
                                        <p:tgtEl>
                                          <p:spTgt spid="533"/>
                                        </p:tgtEl>
                                        <p:attrNameLst>
                                          <p:attrName>style.visibility</p:attrName>
                                        </p:attrNameLst>
                                      </p:cBhvr>
                                      <p:to>
                                        <p:strVal val="visible"/>
                                      </p:to>
                                    </p:set>
                                    <p:animEffect transition="in" filter="fade">
                                      <p:cBhvr>
                                        <p:cTn id="49" dur="1000"/>
                                        <p:tgtEl>
                                          <p:spTgt spid="5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34"/>
                                        </p:tgtEl>
                                        <p:attrNameLst>
                                          <p:attrName>style.visibility</p:attrName>
                                        </p:attrNameLst>
                                      </p:cBhvr>
                                      <p:to>
                                        <p:strVal val="visible"/>
                                      </p:to>
                                    </p:set>
                                    <p:animEffect transition="in" filter="fade">
                                      <p:cBhvr>
                                        <p:cTn id="54" dur="1000"/>
                                        <p:tgtEl>
                                          <p:spTgt spid="534"/>
                                        </p:tgtEl>
                                      </p:cBhvr>
                                    </p:animEffect>
                                  </p:childTnLst>
                                </p:cTn>
                              </p:par>
                              <p:par>
                                <p:cTn id="55" presetID="10" presetClass="entr" presetSubtype="0" fill="hold" nodeType="withEffect">
                                  <p:stCondLst>
                                    <p:cond delay="0"/>
                                  </p:stCondLst>
                                  <p:childTnLst>
                                    <p:set>
                                      <p:cBhvr>
                                        <p:cTn id="56" dur="1" fill="hold">
                                          <p:stCondLst>
                                            <p:cond delay="0"/>
                                          </p:stCondLst>
                                        </p:cTn>
                                        <p:tgtEl>
                                          <p:spTgt spid="535"/>
                                        </p:tgtEl>
                                        <p:attrNameLst>
                                          <p:attrName>style.visibility</p:attrName>
                                        </p:attrNameLst>
                                      </p:cBhvr>
                                      <p:to>
                                        <p:strVal val="visible"/>
                                      </p:to>
                                    </p:set>
                                    <p:animEffect transition="in" filter="fade">
                                      <p:cBhvr>
                                        <p:cTn id="57" dur="1000"/>
                                        <p:tgtEl>
                                          <p:spTgt spid="535"/>
                                        </p:tgtEl>
                                      </p:cBhvr>
                                    </p:animEffect>
                                  </p:childTnLst>
                                </p:cTn>
                              </p:par>
                              <p:par>
                                <p:cTn id="58" presetID="10" presetClass="entr" presetSubtype="0" fill="hold" nodeType="withEffect">
                                  <p:stCondLst>
                                    <p:cond delay="0"/>
                                  </p:stCondLst>
                                  <p:childTnLst>
                                    <p:set>
                                      <p:cBhvr>
                                        <p:cTn id="59" dur="1" fill="hold">
                                          <p:stCondLst>
                                            <p:cond delay="0"/>
                                          </p:stCondLst>
                                        </p:cTn>
                                        <p:tgtEl>
                                          <p:spTgt spid="536"/>
                                        </p:tgtEl>
                                        <p:attrNameLst>
                                          <p:attrName>style.visibility</p:attrName>
                                        </p:attrNameLst>
                                      </p:cBhvr>
                                      <p:to>
                                        <p:strVal val="visible"/>
                                      </p:to>
                                    </p:set>
                                    <p:animEffect transition="in" filter="fade">
                                      <p:cBhvr>
                                        <p:cTn id="60" dur="1000"/>
                                        <p:tgtEl>
                                          <p:spTgt spid="536"/>
                                        </p:tgtEl>
                                      </p:cBhvr>
                                    </p:animEffect>
                                  </p:childTnLst>
                                </p:cTn>
                              </p:par>
                              <p:par>
                                <p:cTn id="61" presetID="10" presetClass="entr" presetSubtype="0" fill="hold" nodeType="withEffect">
                                  <p:stCondLst>
                                    <p:cond delay="0"/>
                                  </p:stCondLst>
                                  <p:childTnLst>
                                    <p:set>
                                      <p:cBhvr>
                                        <p:cTn id="62" dur="1" fill="hold">
                                          <p:stCondLst>
                                            <p:cond delay="0"/>
                                          </p:stCondLst>
                                        </p:cTn>
                                        <p:tgtEl>
                                          <p:spTgt spid="537"/>
                                        </p:tgtEl>
                                        <p:attrNameLst>
                                          <p:attrName>style.visibility</p:attrName>
                                        </p:attrNameLst>
                                      </p:cBhvr>
                                      <p:to>
                                        <p:strVal val="visible"/>
                                      </p:to>
                                    </p:set>
                                    <p:animEffect transition="in" filter="fade">
                                      <p:cBhvr>
                                        <p:cTn id="63" dur="10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29"/>
          <p:cNvSpPr txBox="1">
            <a:spLocks noGrp="1"/>
          </p:cNvSpPr>
          <p:nvPr>
            <p:ph type="title"/>
          </p:nvPr>
        </p:nvSpPr>
        <p:spPr>
          <a:xfrm>
            <a:off x="311700" y="445025"/>
            <a:ext cx="689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Population mean and variance - Bernoulli</a:t>
            </a:r>
            <a:endParaRPr/>
          </a:p>
        </p:txBody>
      </p:sp>
      <p:sp>
        <p:nvSpPr>
          <p:cNvPr id="543" name="Google Shape;54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544" name="Google Shape;544;p29"/>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pic>
        <p:nvPicPr>
          <p:cNvPr id="545" name="Google Shape;545;p29"/>
          <p:cNvPicPr preferRelativeResize="0"/>
          <p:nvPr/>
        </p:nvPicPr>
        <p:blipFill>
          <a:blip r:embed="rId4">
            <a:alphaModFix/>
          </a:blip>
          <a:stretch>
            <a:fillRect/>
          </a:stretch>
        </p:blipFill>
        <p:spPr>
          <a:xfrm>
            <a:off x="124938" y="1970625"/>
            <a:ext cx="2301963" cy="2334883"/>
          </a:xfrm>
          <a:prstGeom prst="rect">
            <a:avLst/>
          </a:prstGeom>
          <a:noFill/>
          <a:ln>
            <a:noFill/>
          </a:ln>
        </p:spPr>
      </p:pic>
      <p:sp>
        <p:nvSpPr>
          <p:cNvPr id="546" name="Google Shape;546;p29"/>
          <p:cNvSpPr txBox="1"/>
          <p:nvPr/>
        </p:nvSpPr>
        <p:spPr>
          <a:xfrm>
            <a:off x="124950" y="1124725"/>
            <a:ext cx="22452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a:t>
            </a:r>
            <a:r>
              <a:rPr lang="en" sz="1200"/>
              <a:t>: Suppose there are N individual objects.</a:t>
            </a:r>
            <a:endParaRPr sz="1200"/>
          </a:p>
        </p:txBody>
      </p:sp>
      <p:sp>
        <p:nvSpPr>
          <p:cNvPr id="547" name="Google Shape;547;p29"/>
          <p:cNvSpPr txBox="1"/>
          <p:nvPr/>
        </p:nvSpPr>
        <p:spPr>
          <a:xfrm>
            <a:off x="2849338" y="1121275"/>
            <a:ext cx="29364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True distribution </a:t>
            </a:r>
            <a:r>
              <a:rPr lang="en" sz="1200" i="1">
                <a:latin typeface="Times New Roman"/>
                <a:ea typeface="Times New Roman"/>
                <a:cs typeface="Times New Roman"/>
                <a:sym typeface="Times New Roman"/>
              </a:rPr>
              <a:t>f</a:t>
            </a:r>
            <a:r>
              <a:rPr lang="en" sz="1200">
                <a:latin typeface="Times New Roman"/>
                <a:ea typeface="Times New Roman"/>
                <a:cs typeface="Times New Roman"/>
                <a:sym typeface="Times New Roman"/>
              </a:rPr>
              <a:t>(</a:t>
            </a:r>
            <a:r>
              <a:rPr lang="en" sz="1200" i="1">
                <a:latin typeface="Times New Roman"/>
                <a:ea typeface="Times New Roman"/>
                <a:cs typeface="Times New Roman"/>
                <a:sym typeface="Times New Roman"/>
              </a:rPr>
              <a:t>x</a:t>
            </a:r>
            <a:r>
              <a:rPr lang="en" sz="1200">
                <a:latin typeface="Times New Roman"/>
                <a:ea typeface="Times New Roman"/>
                <a:cs typeface="Times New Roman"/>
                <a:sym typeface="Times New Roman"/>
              </a:rPr>
              <a:t>)</a:t>
            </a:r>
            <a:r>
              <a:rPr lang="en" sz="1200"/>
              <a:t> should be a </a:t>
            </a:r>
            <a:r>
              <a:rPr lang="en" sz="1200" i="1"/>
              <a:t>probability mass function</a:t>
            </a:r>
            <a:r>
              <a:rPr lang="en" sz="1200"/>
              <a:t>. </a:t>
            </a:r>
            <a:endParaRPr sz="1200" u="sng"/>
          </a:p>
        </p:txBody>
      </p:sp>
      <p:sp>
        <p:nvSpPr>
          <p:cNvPr id="548" name="Google Shape;548;p29"/>
          <p:cNvSpPr txBox="1"/>
          <p:nvPr/>
        </p:nvSpPr>
        <p:spPr>
          <a:xfrm>
            <a:off x="199950" y="4262525"/>
            <a:ext cx="227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                   are either 0 or 1. </a:t>
            </a:r>
            <a:endParaRPr sz="1200"/>
          </a:p>
        </p:txBody>
      </p:sp>
      <p:pic>
        <p:nvPicPr>
          <p:cNvPr id="549" name="Google Shape;549;p29" descr="{&quot;id&quot;:&quot;23&quot;,&quot;type&quot;:&quot;$&quot;,&quot;aid&quot;:null,&quot;font&quot;:{&quot;family&quot;:&quot;Arial&quot;,&quot;color&quot;:&quot;#000000&quot;,&quot;size&quot;:12},&quot;backgroundColor&quot;:&quot;#ffffff&quot;,&quot;backgroundColorModified&quot;:false,&quot;code&quot;:&quot;$x_{1},\\ldots,x_{N}$&quot;,&quot;ts&quot;:1624241695935,&quot;cs&quot;:&quot;DIby0sRShm8mqZXIIs3kKw==&quot;,&quot;size&quot;:{&quot;width&quot;:82.5,&quot;height&quot;:12.166666666666666}}"/>
          <p:cNvPicPr preferRelativeResize="0"/>
          <p:nvPr/>
        </p:nvPicPr>
        <p:blipFill>
          <a:blip r:embed="rId5">
            <a:alphaModFix/>
          </a:blip>
          <a:stretch>
            <a:fillRect/>
          </a:stretch>
        </p:blipFill>
        <p:spPr>
          <a:xfrm>
            <a:off x="248725" y="4389226"/>
            <a:ext cx="785813" cy="115888"/>
          </a:xfrm>
          <a:prstGeom prst="rect">
            <a:avLst/>
          </a:prstGeom>
          <a:noFill/>
          <a:ln>
            <a:noFill/>
          </a:ln>
        </p:spPr>
      </p:pic>
      <p:sp>
        <p:nvSpPr>
          <p:cNvPr id="550" name="Google Shape;550;p29"/>
          <p:cNvSpPr txBox="1"/>
          <p:nvPr/>
        </p:nvSpPr>
        <p:spPr>
          <a:xfrm>
            <a:off x="2768650" y="1745625"/>
            <a:ext cx="298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All     values can be tabulated via counting the number of 0 and 1:</a:t>
            </a:r>
            <a:endParaRPr/>
          </a:p>
        </p:txBody>
      </p:sp>
      <p:pic>
        <p:nvPicPr>
          <p:cNvPr id="551" name="Google Shape;551;p29" descr="{&quot;id&quot;:&quot;24&quot;,&quot;backgroundColor&quot;:&quot;#ffffff&quot;,&quot;aid&quot;:null,&quot;type&quot;:&quot;$&quot;,&quot;font&quot;:{&quot;color&quot;:&quot;#000000&quot;,&quot;family&quot;:&quot;Arial&quot;,&quot;size&quot;:14},&quot;backgroundColorModified&quot;:false,&quot;code&quot;:&quot;$x_{i}$&quot;,&quot;ts&quot;:1624242033110,&quot;cs&quot;:&quot;Iinp/LpFka2GjjVcRoihiQ==&quot;,&quot;size&quot;:{&quot;width&quot;:16.666666666666668,&quot;height&quot;:13}}"/>
          <p:cNvPicPr preferRelativeResize="0"/>
          <p:nvPr/>
        </p:nvPicPr>
        <p:blipFill>
          <a:blip r:embed="rId6">
            <a:alphaModFix/>
          </a:blip>
          <a:stretch>
            <a:fillRect/>
          </a:stretch>
        </p:blipFill>
        <p:spPr>
          <a:xfrm>
            <a:off x="3103100" y="1887838"/>
            <a:ext cx="158750" cy="123825"/>
          </a:xfrm>
          <a:prstGeom prst="rect">
            <a:avLst/>
          </a:prstGeom>
          <a:noFill/>
          <a:ln>
            <a:noFill/>
          </a:ln>
        </p:spPr>
      </p:pic>
      <p:graphicFrame>
        <p:nvGraphicFramePr>
          <p:cNvPr id="552" name="Google Shape;552;p29"/>
          <p:cNvGraphicFramePr/>
          <p:nvPr/>
        </p:nvGraphicFramePr>
        <p:xfrm>
          <a:off x="3573425" y="2361225"/>
          <a:ext cx="1148550" cy="792420"/>
        </p:xfrm>
        <a:graphic>
          <a:graphicData uri="http://schemas.openxmlformats.org/drawingml/2006/table">
            <a:tbl>
              <a:tblPr>
                <a:noFill/>
                <a:tableStyleId>{32434C3A-4978-4EC8-9394-2F682D49A271}</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85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0"/>
                  </a:ext>
                </a:extLst>
              </a:tr>
              <a:tr h="385475">
                <a:tc>
                  <a:txBody>
                    <a:bodyPr/>
                    <a:lstStyle/>
                    <a:p>
                      <a:pPr marL="0" lvl="0" indent="0" algn="l" rtl="0">
                        <a:spcBef>
                          <a:spcPts val="0"/>
                        </a:spcBef>
                        <a:spcAft>
                          <a:spcPts val="0"/>
                        </a:spcAft>
                        <a:buNone/>
                      </a:pPr>
                      <a:r>
                        <a:rPr lang="en" i="1">
                          <a:latin typeface="Times New Roman"/>
                          <a:ea typeface="Times New Roman"/>
                          <a:cs typeface="Times New Roman"/>
                          <a:sym typeface="Times New Roman"/>
                        </a:rPr>
                        <a:t>pr</a:t>
                      </a:r>
                      <a:endParaRPr i="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553" name="Google Shape;553;p29" descr="{&quot;type&quot;:&quot;$&quot;,&quot;backgroundColor&quot;:&quot;#ffffff&quot;,&quot;aid&quot;:null,&quot;backgroundColorModified&quot;:false,&quot;font&quot;:{&quot;size&quot;:14,&quot;color&quot;:&quot;#000000&quot;,&quot;family&quot;:&quot;Arial&quot;},&quot;id&quot;:&quot;31&quot;,&quot;code&quot;:&quot;$\\frac{n}{N}$&quot;,&quot;ts&quot;:1624245488142,&quot;cs&quot;:&quot;gFtDXG0tYhFoh3NqiVohtg==&quot;,&quot;size&quot;:{&quot;width&quot;:18,&quot;height&quot;:22.833333333333332}}"/>
          <p:cNvPicPr preferRelativeResize="0"/>
          <p:nvPr/>
        </p:nvPicPr>
        <p:blipFill>
          <a:blip r:embed="rId7">
            <a:alphaModFix/>
          </a:blip>
          <a:stretch>
            <a:fillRect/>
          </a:stretch>
        </p:blipFill>
        <p:spPr>
          <a:xfrm>
            <a:off x="4455621" y="2870400"/>
            <a:ext cx="171450" cy="217488"/>
          </a:xfrm>
          <a:prstGeom prst="rect">
            <a:avLst/>
          </a:prstGeom>
          <a:noFill/>
          <a:ln>
            <a:noFill/>
          </a:ln>
        </p:spPr>
      </p:pic>
      <p:pic>
        <p:nvPicPr>
          <p:cNvPr id="554" name="Google Shape;554;p29" descr="{&quot;aid&quot;:null,&quot;id&quot;:&quot;32&quot;,&quot;backgroundColorModified&quot;:false,&quot;backgroundColor&quot;:&quot;#ffffff&quot;,&quot;font&quot;:{&quot;family&quot;:&quot;Arial&quot;,&quot;size&quot;:13.5,&quot;color&quot;:&quot;#000000&quot;},&quot;code&quot;:&quot;$\\frac{N-n}{N}$&quot;,&quot;type&quot;:&quot;$&quot;,&quot;ts&quot;:1624245508483,&quot;cs&quot;:&quot;0e52Vt1Buaf8UphCrbbayw==&quot;,&quot;size&quot;:{&quot;width&quot;:38,&quot;height&quot;:26}}"/>
          <p:cNvPicPr preferRelativeResize="0"/>
          <p:nvPr/>
        </p:nvPicPr>
        <p:blipFill>
          <a:blip r:embed="rId8">
            <a:alphaModFix/>
          </a:blip>
          <a:stretch>
            <a:fillRect/>
          </a:stretch>
        </p:blipFill>
        <p:spPr>
          <a:xfrm>
            <a:off x="3966727" y="2855316"/>
            <a:ext cx="361950" cy="247650"/>
          </a:xfrm>
          <a:prstGeom prst="rect">
            <a:avLst/>
          </a:prstGeom>
          <a:noFill/>
          <a:ln>
            <a:noFill/>
          </a:ln>
        </p:spPr>
      </p:pic>
      <p:sp>
        <p:nvSpPr>
          <p:cNvPr id="555" name="Google Shape;555;p29"/>
          <p:cNvSpPr txBox="1"/>
          <p:nvPr/>
        </p:nvSpPr>
        <p:spPr>
          <a:xfrm>
            <a:off x="6655800" y="1124725"/>
            <a:ext cx="15090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 mean</a:t>
            </a:r>
            <a:r>
              <a:rPr lang="en" sz="1200"/>
              <a:t>:</a:t>
            </a:r>
            <a:endParaRPr sz="1200"/>
          </a:p>
        </p:txBody>
      </p:sp>
      <p:pic>
        <p:nvPicPr>
          <p:cNvPr id="556" name="Google Shape;556;p29" descr="{&quot;code&quot;:&quot;\\begin{align*}\n{\\mu}&amp;={\\frac{1}{N}\\sum_{i=1}^{N}x_{i}}\\\\\n{\\,}&amp;={\\frac{n}{N}=p.}\t\n\\end{align*}&quot;,&quot;aid&quot;:null,&quot;type&quot;:&quot;align*&quot;,&quot;backgroundColor&quot;:&quot;#ffffff&quot;,&quot;id&quot;:&quot;36&quot;,&quot;backgroundColorModified&quot;:false,&quot;font&quot;:{&quot;size&quot;:12,&quot;color&quot;:&quot;#000000&quot;,&quot;family&quot;:&quot;Arial&quot;},&quot;ts&quot;:1624245590966,&quot;cs&quot;:&quot;p3f/PFP8gyv3izja5YARtQ==&quot;,&quot;size&quot;:{&quot;width&quot;:109.16666666666667,&quot;height&quot;:93.16666666666667}}"/>
          <p:cNvPicPr preferRelativeResize="0"/>
          <p:nvPr/>
        </p:nvPicPr>
        <p:blipFill>
          <a:blip r:embed="rId9">
            <a:alphaModFix/>
          </a:blip>
          <a:stretch>
            <a:fillRect/>
          </a:stretch>
        </p:blipFill>
        <p:spPr>
          <a:xfrm>
            <a:off x="6809431" y="1635585"/>
            <a:ext cx="1039813" cy="887413"/>
          </a:xfrm>
          <a:prstGeom prst="rect">
            <a:avLst/>
          </a:prstGeom>
          <a:noFill/>
          <a:ln>
            <a:noFill/>
          </a:ln>
        </p:spPr>
      </p:pic>
      <p:sp>
        <p:nvSpPr>
          <p:cNvPr id="557" name="Google Shape;557;p29"/>
          <p:cNvSpPr txBox="1"/>
          <p:nvPr/>
        </p:nvSpPr>
        <p:spPr>
          <a:xfrm>
            <a:off x="6655800" y="2987800"/>
            <a:ext cx="17601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 variance</a:t>
            </a:r>
            <a:r>
              <a:rPr lang="en" sz="1200"/>
              <a:t>:</a:t>
            </a:r>
            <a:endParaRPr sz="1200"/>
          </a:p>
        </p:txBody>
      </p:sp>
      <p:pic>
        <p:nvPicPr>
          <p:cNvPr id="558" name="Google Shape;558;p29" descr="{&quot;code&quot;:&quot;\\begin{align*}\n{\\sigma^{2}}&amp;={\\frac{1}{N}\\sum_{i=1}^{N}\\left(x_{i}-\\mu\\right)^{2}}\\\\\n{\\,}&amp;={\\frac{N-n}{N}\\left(0-p\\right)^{2}+\\frac{n}{N}\\left(1-p\\right)^{2}}\\\\\n{\\,}&amp;={\\left(1-p\\right)p^{2}+p\\left(1-p\\right)^{2}}\\\\\n{\\,}&amp;={p\\left(1-p\\right).}\t\n\\end{align*}&quot;,&quot;font&quot;:{&quot;color&quot;:&quot;#000000&quot;,&quot;size&quot;:12,&quot;family&quot;:&quot;Arial&quot;},&quot;backgroundColorModified&quot;:false,&quot;id&quot;:&quot;37&quot;,&quot;type&quot;:&quot;align*&quot;,&quot;aid&quot;:null,&quot;backgroundColor&quot;:&quot;#ffffff&quot;,&quot;ts&quot;:1624245761153,&quot;cs&quot;:&quot;tO7jmzXFkSV6USi7Padi/g==&quot;,&quot;size&quot;:{&quot;width&quot;:275.75,&quot;height&quot;:150.25}}"/>
          <p:cNvPicPr preferRelativeResize="0"/>
          <p:nvPr/>
        </p:nvPicPr>
        <p:blipFill>
          <a:blip r:embed="rId10">
            <a:alphaModFix/>
          </a:blip>
          <a:stretch>
            <a:fillRect/>
          </a:stretch>
        </p:blipFill>
        <p:spPr>
          <a:xfrm>
            <a:off x="6394638" y="3399798"/>
            <a:ext cx="2626519" cy="1431131"/>
          </a:xfrm>
          <a:prstGeom prst="rect">
            <a:avLst/>
          </a:prstGeom>
          <a:noFill/>
          <a:ln>
            <a:noFill/>
          </a:ln>
        </p:spPr>
      </p:pic>
      <p:sp>
        <p:nvSpPr>
          <p:cNvPr id="559" name="Google Shape;559;p29"/>
          <p:cNvSpPr txBox="1"/>
          <p:nvPr/>
        </p:nvSpPr>
        <p:spPr>
          <a:xfrm>
            <a:off x="124950" y="4512650"/>
            <a:ext cx="3771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202124"/>
                </a:solidFill>
                <a:highlight>
                  <a:srgbClr val="FFFFFF"/>
                </a:highlight>
                <a:latin typeface="Roboto"/>
                <a:ea typeface="Roboto"/>
                <a:cs typeface="Roboto"/>
                <a:sym typeface="Roboto"/>
              </a:rPr>
              <a:t>E.g., the hand dominance of all Berkeley residents</a:t>
            </a: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1000"/>
                                        <p:tgtEl>
                                          <p:spTgt spid="547"/>
                                        </p:tgtEl>
                                      </p:cBhvr>
                                    </p:animEffect>
                                  </p:childTnLst>
                                </p:cTn>
                              </p:par>
                              <p:par>
                                <p:cTn id="8" presetID="10" presetClass="entr" presetSubtype="0" fill="hold" nodeType="withEffect">
                                  <p:stCondLst>
                                    <p:cond delay="0"/>
                                  </p:stCondLst>
                                  <p:childTnLst>
                                    <p:set>
                                      <p:cBhvr>
                                        <p:cTn id="9" dur="1" fill="hold">
                                          <p:stCondLst>
                                            <p:cond delay="0"/>
                                          </p:stCondLst>
                                        </p:cTn>
                                        <p:tgtEl>
                                          <p:spTgt spid="550"/>
                                        </p:tgtEl>
                                        <p:attrNameLst>
                                          <p:attrName>style.visibility</p:attrName>
                                        </p:attrNameLst>
                                      </p:cBhvr>
                                      <p:to>
                                        <p:strVal val="visible"/>
                                      </p:to>
                                    </p:set>
                                    <p:animEffect transition="in" filter="fade">
                                      <p:cBhvr>
                                        <p:cTn id="10" dur="1000"/>
                                        <p:tgtEl>
                                          <p:spTgt spid="550"/>
                                        </p:tgtEl>
                                      </p:cBhvr>
                                    </p:animEffect>
                                  </p:childTnLst>
                                </p:cTn>
                              </p:par>
                              <p:par>
                                <p:cTn id="11" presetID="10" presetClass="entr" presetSubtype="0" fill="hold" nodeType="withEffect">
                                  <p:stCondLst>
                                    <p:cond delay="0"/>
                                  </p:stCondLst>
                                  <p:childTnLst>
                                    <p:set>
                                      <p:cBhvr>
                                        <p:cTn id="12" dur="1" fill="hold">
                                          <p:stCondLst>
                                            <p:cond delay="0"/>
                                          </p:stCondLst>
                                        </p:cTn>
                                        <p:tgtEl>
                                          <p:spTgt spid="551"/>
                                        </p:tgtEl>
                                        <p:attrNameLst>
                                          <p:attrName>style.visibility</p:attrName>
                                        </p:attrNameLst>
                                      </p:cBhvr>
                                      <p:to>
                                        <p:strVal val="visible"/>
                                      </p:to>
                                    </p:set>
                                    <p:animEffect transition="in" filter="fade">
                                      <p:cBhvr>
                                        <p:cTn id="13" dur="1000"/>
                                        <p:tgtEl>
                                          <p:spTgt spid="551"/>
                                        </p:tgtEl>
                                      </p:cBhvr>
                                    </p:animEffect>
                                  </p:childTnLst>
                                </p:cTn>
                              </p:par>
                              <p:par>
                                <p:cTn id="14" presetID="10" presetClass="entr" presetSubtype="0" fill="hold" nodeType="withEffect">
                                  <p:stCondLst>
                                    <p:cond delay="0"/>
                                  </p:stCondLst>
                                  <p:childTnLst>
                                    <p:set>
                                      <p:cBhvr>
                                        <p:cTn id="15" dur="1" fill="hold">
                                          <p:stCondLst>
                                            <p:cond delay="0"/>
                                          </p:stCondLst>
                                        </p:cTn>
                                        <p:tgtEl>
                                          <p:spTgt spid="552"/>
                                        </p:tgtEl>
                                        <p:attrNameLst>
                                          <p:attrName>style.visibility</p:attrName>
                                        </p:attrNameLst>
                                      </p:cBhvr>
                                      <p:to>
                                        <p:strVal val="visible"/>
                                      </p:to>
                                    </p:set>
                                    <p:animEffect transition="in" filter="fade">
                                      <p:cBhvr>
                                        <p:cTn id="16" dur="1000"/>
                                        <p:tgtEl>
                                          <p:spTgt spid="552"/>
                                        </p:tgtEl>
                                      </p:cBhvr>
                                    </p:animEffect>
                                  </p:childTnLst>
                                </p:cTn>
                              </p:par>
                              <p:par>
                                <p:cTn id="17" presetID="10" presetClass="entr" presetSubtype="0" fill="hold" nodeType="withEffect">
                                  <p:stCondLst>
                                    <p:cond delay="0"/>
                                  </p:stCondLst>
                                  <p:childTnLst>
                                    <p:set>
                                      <p:cBhvr>
                                        <p:cTn id="18" dur="1" fill="hold">
                                          <p:stCondLst>
                                            <p:cond delay="0"/>
                                          </p:stCondLst>
                                        </p:cTn>
                                        <p:tgtEl>
                                          <p:spTgt spid="553"/>
                                        </p:tgtEl>
                                        <p:attrNameLst>
                                          <p:attrName>style.visibility</p:attrName>
                                        </p:attrNameLst>
                                      </p:cBhvr>
                                      <p:to>
                                        <p:strVal val="visible"/>
                                      </p:to>
                                    </p:set>
                                    <p:animEffect transition="in" filter="fade">
                                      <p:cBhvr>
                                        <p:cTn id="19" dur="1000"/>
                                        <p:tgtEl>
                                          <p:spTgt spid="553"/>
                                        </p:tgtEl>
                                      </p:cBhvr>
                                    </p:animEffect>
                                  </p:childTnLst>
                                </p:cTn>
                              </p:par>
                              <p:par>
                                <p:cTn id="20" presetID="10" presetClass="entr" presetSubtype="0" fill="hold" nodeType="withEffect">
                                  <p:stCondLst>
                                    <p:cond delay="0"/>
                                  </p:stCondLst>
                                  <p:childTnLst>
                                    <p:set>
                                      <p:cBhvr>
                                        <p:cTn id="21" dur="1" fill="hold">
                                          <p:stCondLst>
                                            <p:cond delay="0"/>
                                          </p:stCondLst>
                                        </p:cTn>
                                        <p:tgtEl>
                                          <p:spTgt spid="554"/>
                                        </p:tgtEl>
                                        <p:attrNameLst>
                                          <p:attrName>style.visibility</p:attrName>
                                        </p:attrNameLst>
                                      </p:cBhvr>
                                      <p:to>
                                        <p:strVal val="visible"/>
                                      </p:to>
                                    </p:set>
                                    <p:animEffect transition="in" filter="fade">
                                      <p:cBhvr>
                                        <p:cTn id="22" dur="1000"/>
                                        <p:tgtEl>
                                          <p:spTgt spid="5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5"/>
                                        </p:tgtEl>
                                        <p:attrNameLst>
                                          <p:attrName>style.visibility</p:attrName>
                                        </p:attrNameLst>
                                      </p:cBhvr>
                                      <p:to>
                                        <p:strVal val="visible"/>
                                      </p:to>
                                    </p:set>
                                    <p:animEffect transition="in" filter="fade">
                                      <p:cBhvr>
                                        <p:cTn id="27" dur="1000"/>
                                        <p:tgtEl>
                                          <p:spTgt spid="555"/>
                                        </p:tgtEl>
                                      </p:cBhvr>
                                    </p:animEffect>
                                  </p:childTnLst>
                                </p:cTn>
                              </p:par>
                              <p:par>
                                <p:cTn id="28" presetID="10" presetClass="entr" presetSubtype="0" fill="hold" nodeType="withEffect">
                                  <p:stCondLst>
                                    <p:cond delay="0"/>
                                  </p:stCondLst>
                                  <p:childTnLst>
                                    <p:set>
                                      <p:cBhvr>
                                        <p:cTn id="29" dur="1" fill="hold">
                                          <p:stCondLst>
                                            <p:cond delay="0"/>
                                          </p:stCondLst>
                                        </p:cTn>
                                        <p:tgtEl>
                                          <p:spTgt spid="556"/>
                                        </p:tgtEl>
                                        <p:attrNameLst>
                                          <p:attrName>style.visibility</p:attrName>
                                        </p:attrNameLst>
                                      </p:cBhvr>
                                      <p:to>
                                        <p:strVal val="visible"/>
                                      </p:to>
                                    </p:set>
                                    <p:animEffect transition="in" filter="fade">
                                      <p:cBhvr>
                                        <p:cTn id="30" dur="1000"/>
                                        <p:tgtEl>
                                          <p:spTgt spid="556"/>
                                        </p:tgtEl>
                                      </p:cBhvr>
                                    </p:animEffect>
                                  </p:childTnLst>
                                </p:cTn>
                              </p:par>
                              <p:par>
                                <p:cTn id="31" presetID="10" presetClass="entr" presetSubtype="0" fill="hold" nodeType="withEffect">
                                  <p:stCondLst>
                                    <p:cond delay="0"/>
                                  </p:stCondLst>
                                  <p:childTnLst>
                                    <p:set>
                                      <p:cBhvr>
                                        <p:cTn id="32" dur="1" fill="hold">
                                          <p:stCondLst>
                                            <p:cond delay="0"/>
                                          </p:stCondLst>
                                        </p:cTn>
                                        <p:tgtEl>
                                          <p:spTgt spid="557"/>
                                        </p:tgtEl>
                                        <p:attrNameLst>
                                          <p:attrName>style.visibility</p:attrName>
                                        </p:attrNameLst>
                                      </p:cBhvr>
                                      <p:to>
                                        <p:strVal val="visible"/>
                                      </p:to>
                                    </p:set>
                                    <p:animEffect transition="in" filter="fade">
                                      <p:cBhvr>
                                        <p:cTn id="33" dur="1000"/>
                                        <p:tgtEl>
                                          <p:spTgt spid="557"/>
                                        </p:tgtEl>
                                      </p:cBhvr>
                                    </p:animEffect>
                                  </p:childTnLst>
                                </p:cTn>
                              </p:par>
                              <p:par>
                                <p:cTn id="34" presetID="10" presetClass="entr" presetSubtype="0" fill="hold" nodeType="withEffect">
                                  <p:stCondLst>
                                    <p:cond delay="0"/>
                                  </p:stCondLst>
                                  <p:childTnLst>
                                    <p:set>
                                      <p:cBhvr>
                                        <p:cTn id="35" dur="1" fill="hold">
                                          <p:stCondLst>
                                            <p:cond delay="0"/>
                                          </p:stCondLst>
                                        </p:cTn>
                                        <p:tgtEl>
                                          <p:spTgt spid="558"/>
                                        </p:tgtEl>
                                        <p:attrNameLst>
                                          <p:attrName>style.visibility</p:attrName>
                                        </p:attrNameLst>
                                      </p:cBhvr>
                                      <p:to>
                                        <p:strVal val="visible"/>
                                      </p:to>
                                    </p:set>
                                    <p:animEffect transition="in" filter="fade">
                                      <p:cBhvr>
                                        <p:cTn id="36" dur="10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3"/>
        <p:cNvGrpSpPr/>
        <p:nvPr/>
      </p:nvGrpSpPr>
      <p:grpSpPr>
        <a:xfrm>
          <a:off x="0" y="0"/>
          <a:ext cx="0" cy="0"/>
          <a:chOff x="0" y="0"/>
          <a:chExt cx="0" cy="0"/>
        </a:xfrm>
      </p:grpSpPr>
      <p:sp>
        <p:nvSpPr>
          <p:cNvPr id="564" name="Google Shape;564;p30"/>
          <p:cNvSpPr txBox="1">
            <a:spLocks noGrp="1"/>
          </p:cNvSpPr>
          <p:nvPr>
            <p:ph type="title"/>
          </p:nvPr>
        </p:nvSpPr>
        <p:spPr>
          <a:xfrm>
            <a:off x="311700" y="445025"/>
            <a:ext cx="577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Population mean and variance*</a:t>
            </a:r>
            <a:endParaRPr/>
          </a:p>
        </p:txBody>
      </p:sp>
      <p:sp>
        <p:nvSpPr>
          <p:cNvPr id="565" name="Google Shape;56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566" name="Google Shape;566;p30"/>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sp>
        <p:nvSpPr>
          <p:cNvPr id="567" name="Google Shape;567;p30"/>
          <p:cNvSpPr txBox="1"/>
          <p:nvPr/>
        </p:nvSpPr>
        <p:spPr>
          <a:xfrm>
            <a:off x="102025" y="1047225"/>
            <a:ext cx="23478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a:t>
            </a:r>
            <a:r>
              <a:rPr lang="en" sz="1200"/>
              <a:t>: Suppose there are infinite/uncountable individual objects (</a:t>
            </a:r>
            <a:r>
              <a:rPr lang="en" sz="1200">
                <a:solidFill>
                  <a:srgbClr val="6FA8DC"/>
                </a:solidFill>
              </a:rPr>
              <a:t>Probability space is continuous</a:t>
            </a:r>
            <a:r>
              <a:rPr lang="en" sz="1200"/>
              <a:t>).</a:t>
            </a:r>
            <a:endParaRPr sz="1200"/>
          </a:p>
        </p:txBody>
      </p:sp>
      <p:sp>
        <p:nvSpPr>
          <p:cNvPr id="568" name="Google Shape;568;p30"/>
          <p:cNvSpPr txBox="1"/>
          <p:nvPr/>
        </p:nvSpPr>
        <p:spPr>
          <a:xfrm>
            <a:off x="2720488" y="1032325"/>
            <a:ext cx="29364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True distribution </a:t>
            </a:r>
            <a:r>
              <a:rPr lang="en" sz="1200" i="1">
                <a:latin typeface="Times New Roman"/>
                <a:ea typeface="Times New Roman"/>
                <a:cs typeface="Times New Roman"/>
                <a:sym typeface="Times New Roman"/>
              </a:rPr>
              <a:t>f</a:t>
            </a:r>
            <a:r>
              <a:rPr lang="en" sz="1200">
                <a:latin typeface="Times New Roman"/>
                <a:ea typeface="Times New Roman"/>
                <a:cs typeface="Times New Roman"/>
                <a:sym typeface="Times New Roman"/>
              </a:rPr>
              <a:t>(</a:t>
            </a:r>
            <a:r>
              <a:rPr lang="en" sz="1200" i="1">
                <a:latin typeface="Times New Roman"/>
                <a:ea typeface="Times New Roman"/>
                <a:cs typeface="Times New Roman"/>
                <a:sym typeface="Times New Roman"/>
              </a:rPr>
              <a:t>x</a:t>
            </a:r>
            <a:r>
              <a:rPr lang="en" sz="1200">
                <a:latin typeface="Times New Roman"/>
                <a:ea typeface="Times New Roman"/>
                <a:cs typeface="Times New Roman"/>
                <a:sym typeface="Times New Roman"/>
              </a:rPr>
              <a:t>)</a:t>
            </a:r>
            <a:r>
              <a:rPr lang="en" sz="1200"/>
              <a:t> should be a </a:t>
            </a:r>
            <a:r>
              <a:rPr lang="en" sz="1200" i="1"/>
              <a:t>probability density function</a:t>
            </a:r>
            <a:r>
              <a:rPr lang="en" sz="1200"/>
              <a:t> if sample space     is continuous.</a:t>
            </a:r>
            <a:endParaRPr sz="1200" u="sng"/>
          </a:p>
        </p:txBody>
      </p:sp>
      <p:sp>
        <p:nvSpPr>
          <p:cNvPr id="569" name="Google Shape;569;p30"/>
          <p:cNvSpPr txBox="1"/>
          <p:nvPr/>
        </p:nvSpPr>
        <p:spPr>
          <a:xfrm>
            <a:off x="0" y="4262525"/>
            <a:ext cx="3315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The numerical values of all possible objects (</a:t>
            </a:r>
            <a:r>
              <a:rPr lang="en" sz="1200">
                <a:solidFill>
                  <a:srgbClr val="6D9EEB"/>
                </a:solidFill>
              </a:rPr>
              <a:t>sample space</a:t>
            </a:r>
            <a:r>
              <a:rPr lang="en" sz="1200"/>
              <a:t>) can be continuous/discrete. </a:t>
            </a:r>
            <a:endParaRPr sz="1200"/>
          </a:p>
        </p:txBody>
      </p:sp>
      <p:sp>
        <p:nvSpPr>
          <p:cNvPr id="570" name="Google Shape;570;p30"/>
          <p:cNvSpPr txBox="1"/>
          <p:nvPr/>
        </p:nvSpPr>
        <p:spPr>
          <a:xfrm>
            <a:off x="2802825" y="2082075"/>
            <a:ext cx="298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Probability density function is a </a:t>
            </a:r>
            <a:r>
              <a:rPr lang="en" u="sng"/>
              <a:t>continuous version</a:t>
            </a:r>
            <a:r>
              <a:rPr lang="en"/>
              <a:t> of histogram.</a:t>
            </a:r>
            <a:endParaRPr/>
          </a:p>
        </p:txBody>
      </p:sp>
      <p:sp>
        <p:nvSpPr>
          <p:cNvPr id="571" name="Google Shape;571;p30"/>
          <p:cNvSpPr txBox="1"/>
          <p:nvPr/>
        </p:nvSpPr>
        <p:spPr>
          <a:xfrm>
            <a:off x="6655800" y="1124725"/>
            <a:ext cx="15090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 mean</a:t>
            </a:r>
            <a:r>
              <a:rPr lang="en" sz="1200"/>
              <a:t>:</a:t>
            </a:r>
            <a:endParaRPr sz="1200"/>
          </a:p>
        </p:txBody>
      </p:sp>
      <p:sp>
        <p:nvSpPr>
          <p:cNvPr id="572" name="Google Shape;572;p30"/>
          <p:cNvSpPr txBox="1"/>
          <p:nvPr/>
        </p:nvSpPr>
        <p:spPr>
          <a:xfrm>
            <a:off x="6655800" y="2987800"/>
            <a:ext cx="17601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 variance</a:t>
            </a:r>
            <a:r>
              <a:rPr lang="en" sz="1200"/>
              <a:t>:</a:t>
            </a:r>
            <a:endParaRPr sz="1200"/>
          </a:p>
        </p:txBody>
      </p:sp>
      <p:pic>
        <p:nvPicPr>
          <p:cNvPr id="573" name="Google Shape;573;p30" descr="{&quot;code&quot;:&quot;\\begin{align*}\n{\\sigma^{2}}&amp;={\\int_{\\chi}^{}\\left(x-\\mu\\right)^{2}f\\left(x\\right)dx}\t\n\\end{align*}&quot;,&quot;font&quot;:{&quot;size&quot;:12,&quot;color&quot;:&quot;#000000&quot;,&quot;family&quot;:&quot;Arial&quot;},&quot;backgroundColorModified&quot;:false,&quot;aid&quot;:null,&quot;backgroundColor&quot;:&quot;#ffffff&quot;,&quot;id&quot;:&quot;37&quot;,&quot;type&quot;:&quot;align*&quot;,&quot;ts&quot;:1624244745223,&quot;cs&quot;:&quot;0bwKiNaS5Uub3Gs8plJWEw==&quot;,&quot;size&quot;:{&quot;width&quot;:188.5,&quot;height&quot;:45}}"/>
          <p:cNvPicPr preferRelativeResize="0"/>
          <p:nvPr/>
        </p:nvPicPr>
        <p:blipFill>
          <a:blip r:embed="rId4">
            <a:alphaModFix/>
          </a:blip>
          <a:stretch>
            <a:fillRect/>
          </a:stretch>
        </p:blipFill>
        <p:spPr>
          <a:xfrm>
            <a:off x="6707175" y="3777598"/>
            <a:ext cx="1795463" cy="428625"/>
          </a:xfrm>
          <a:prstGeom prst="rect">
            <a:avLst/>
          </a:prstGeom>
          <a:noFill/>
          <a:ln>
            <a:noFill/>
          </a:ln>
        </p:spPr>
      </p:pic>
      <p:sp>
        <p:nvSpPr>
          <p:cNvPr id="574" name="Google Shape;574;p30"/>
          <p:cNvSpPr/>
          <p:nvPr/>
        </p:nvSpPr>
        <p:spPr>
          <a:xfrm>
            <a:off x="314600" y="2093275"/>
            <a:ext cx="1874100" cy="2046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5" name="Google Shape;575;p30" descr="{&quot;type&quot;:&quot;$&quot;,&quot;backgroundColor&quot;:&quot;#ffffff&quot;,&quot;code&quot;:&quot;$\\mu=\\int_{\\mathcal{\\chi}}^{}xf\\left(x\\right)dx$&quot;,&quot;id&quot;:&quot;38&quot;,&quot;aid&quot;:null,&quot;font&quot;:{&quot;size&quot;:12,&quot;family&quot;:&quot;Arial&quot;,&quot;color&quot;:&quot;#000000&quot;},&quot;backgroundColorModified&quot;:false,&quot;ts&quot;:1624244642650,&quot;cs&quot;:&quot;nVhUOnCNfRpvEqCjkUcWuA==&quot;,&quot;size&quot;:{&quot;width&quot;:122.83333333333333,&quot;height&quot;:24}}"/>
          <p:cNvPicPr preferRelativeResize="0"/>
          <p:nvPr/>
        </p:nvPicPr>
        <p:blipFill>
          <a:blip r:embed="rId5">
            <a:alphaModFix/>
          </a:blip>
          <a:stretch>
            <a:fillRect/>
          </a:stretch>
        </p:blipFill>
        <p:spPr>
          <a:xfrm>
            <a:off x="6904525" y="1905325"/>
            <a:ext cx="1169988" cy="228600"/>
          </a:xfrm>
          <a:prstGeom prst="rect">
            <a:avLst/>
          </a:prstGeom>
          <a:noFill/>
          <a:ln>
            <a:noFill/>
          </a:ln>
        </p:spPr>
      </p:pic>
      <p:pic>
        <p:nvPicPr>
          <p:cNvPr id="576" name="Google Shape;576;p30" descr="{&quot;code&quot;:&quot;$\\chi$&quot;,&quot;backgroundColor&quot;:&quot;#ffffff&quot;,&quot;aid&quot;:null,&quot;type&quot;:&quot;$&quot;,&quot;id&quot;:&quot;39&quot;,&quot;backgroundColorModified&quot;:false,&quot;font&quot;:{&quot;family&quot;:&quot;Arial&quot;,&quot;color&quot;:&quot;#000000&quot;,&quot;size&quot;:12},&quot;ts&quot;:1624244677094,&quot;cs&quot;:&quot;GkjNqPiqK070eu6oDO3/CA==&quot;,&quot;size&quot;:{&quot;width&quot;:11.166666666666666,&quot;height&quot;:12.333333333333334}}"/>
          <p:cNvPicPr preferRelativeResize="0"/>
          <p:nvPr/>
        </p:nvPicPr>
        <p:blipFill>
          <a:blip r:embed="rId6">
            <a:alphaModFix/>
          </a:blip>
          <a:stretch>
            <a:fillRect/>
          </a:stretch>
        </p:blipFill>
        <p:spPr>
          <a:xfrm>
            <a:off x="3264750" y="1529400"/>
            <a:ext cx="106363" cy="117475"/>
          </a:xfrm>
          <a:prstGeom prst="rect">
            <a:avLst/>
          </a:prstGeom>
          <a:noFill/>
          <a:ln>
            <a:noFill/>
          </a:ln>
        </p:spPr>
      </p:pic>
      <p:sp>
        <p:nvSpPr>
          <p:cNvPr id="577" name="Google Shape;577;p30"/>
          <p:cNvSpPr txBox="1"/>
          <p:nvPr/>
        </p:nvSpPr>
        <p:spPr>
          <a:xfrm>
            <a:off x="0" y="4675375"/>
            <a:ext cx="6237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E.g., the </a:t>
            </a:r>
            <a:r>
              <a:rPr lang="en" sz="1200" i="1"/>
              <a:t>temperature</a:t>
            </a:r>
            <a:r>
              <a:rPr lang="en" sz="1200"/>
              <a:t> of every single location on the surface of the earth at 12:00pm.</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fade">
                                      <p:cBhvr>
                                        <p:cTn id="7" dur="1000"/>
                                        <p:tgtEl>
                                          <p:spTgt spid="568"/>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000"/>
                                        <p:tgtEl>
                                          <p:spTgt spid="570"/>
                                        </p:tgtEl>
                                      </p:cBhvr>
                                    </p:animEffect>
                                  </p:childTnLst>
                                </p:cTn>
                              </p:par>
                              <p:par>
                                <p:cTn id="11" presetID="10" presetClass="entr" presetSubtype="0" fill="hold" nodeType="withEffect">
                                  <p:stCondLst>
                                    <p:cond delay="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1000"/>
                                        <p:tgtEl>
                                          <p:spTgt spid="5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71"/>
                                        </p:tgtEl>
                                        <p:attrNameLst>
                                          <p:attrName>style.visibility</p:attrName>
                                        </p:attrNameLst>
                                      </p:cBhvr>
                                      <p:to>
                                        <p:strVal val="visible"/>
                                      </p:to>
                                    </p:set>
                                    <p:animEffect transition="in" filter="fade">
                                      <p:cBhvr>
                                        <p:cTn id="18" dur="1000"/>
                                        <p:tgtEl>
                                          <p:spTgt spid="571"/>
                                        </p:tgtEl>
                                      </p:cBhvr>
                                    </p:animEffect>
                                  </p:childTnLst>
                                </p:cTn>
                              </p:par>
                              <p:par>
                                <p:cTn id="19" presetID="10" presetClass="entr" presetSubtype="0" fill="hold" nodeType="withEffect">
                                  <p:stCondLst>
                                    <p:cond delay="0"/>
                                  </p:stCondLst>
                                  <p:childTnLst>
                                    <p:set>
                                      <p:cBhvr>
                                        <p:cTn id="20" dur="1" fill="hold">
                                          <p:stCondLst>
                                            <p:cond delay="0"/>
                                          </p:stCondLst>
                                        </p:cTn>
                                        <p:tgtEl>
                                          <p:spTgt spid="572"/>
                                        </p:tgtEl>
                                        <p:attrNameLst>
                                          <p:attrName>style.visibility</p:attrName>
                                        </p:attrNameLst>
                                      </p:cBhvr>
                                      <p:to>
                                        <p:strVal val="visible"/>
                                      </p:to>
                                    </p:set>
                                    <p:animEffect transition="in" filter="fade">
                                      <p:cBhvr>
                                        <p:cTn id="21" dur="1000"/>
                                        <p:tgtEl>
                                          <p:spTgt spid="572"/>
                                        </p:tgtEl>
                                      </p:cBhvr>
                                    </p:animEffect>
                                  </p:childTnLst>
                                </p:cTn>
                              </p:par>
                              <p:par>
                                <p:cTn id="22" presetID="10" presetClass="entr" presetSubtype="0" fill="hold" nodeType="withEffect">
                                  <p:stCondLst>
                                    <p:cond delay="0"/>
                                  </p:stCondLst>
                                  <p:childTnLst>
                                    <p:set>
                                      <p:cBhvr>
                                        <p:cTn id="23" dur="1" fill="hold">
                                          <p:stCondLst>
                                            <p:cond delay="0"/>
                                          </p:stCondLst>
                                        </p:cTn>
                                        <p:tgtEl>
                                          <p:spTgt spid="573"/>
                                        </p:tgtEl>
                                        <p:attrNameLst>
                                          <p:attrName>style.visibility</p:attrName>
                                        </p:attrNameLst>
                                      </p:cBhvr>
                                      <p:to>
                                        <p:strVal val="visible"/>
                                      </p:to>
                                    </p:set>
                                    <p:animEffect transition="in" filter="fade">
                                      <p:cBhvr>
                                        <p:cTn id="24" dur="1000"/>
                                        <p:tgtEl>
                                          <p:spTgt spid="573"/>
                                        </p:tgtEl>
                                      </p:cBhvr>
                                    </p:animEffect>
                                  </p:childTnLst>
                                </p:cTn>
                              </p:par>
                              <p:par>
                                <p:cTn id="25" presetID="10" presetClass="entr" presetSubtype="0" fill="hold" nodeType="withEffect">
                                  <p:stCondLst>
                                    <p:cond delay="0"/>
                                  </p:stCondLst>
                                  <p:childTnLst>
                                    <p:set>
                                      <p:cBhvr>
                                        <p:cTn id="26" dur="1" fill="hold">
                                          <p:stCondLst>
                                            <p:cond delay="0"/>
                                          </p:stCondLst>
                                        </p:cTn>
                                        <p:tgtEl>
                                          <p:spTgt spid="575"/>
                                        </p:tgtEl>
                                        <p:attrNameLst>
                                          <p:attrName>style.visibility</p:attrName>
                                        </p:attrNameLst>
                                      </p:cBhvr>
                                      <p:to>
                                        <p:strVal val="visible"/>
                                      </p:to>
                                    </p:set>
                                    <p:animEffect transition="in" filter="fade">
                                      <p:cBhvr>
                                        <p:cTn id="27" dur="1000"/>
                                        <p:tgtEl>
                                          <p:spTgt spid="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1"/>
        <p:cNvGrpSpPr/>
        <p:nvPr/>
      </p:nvGrpSpPr>
      <p:grpSpPr>
        <a:xfrm>
          <a:off x="0" y="0"/>
          <a:ext cx="0" cy="0"/>
          <a:chOff x="0" y="0"/>
          <a:chExt cx="0" cy="0"/>
        </a:xfrm>
      </p:grpSpPr>
      <p:sp>
        <p:nvSpPr>
          <p:cNvPr id="582" name="Google Shape;582;p31"/>
          <p:cNvSpPr txBox="1">
            <a:spLocks noGrp="1"/>
          </p:cNvSpPr>
          <p:nvPr>
            <p:ph type="title"/>
          </p:nvPr>
        </p:nvSpPr>
        <p:spPr>
          <a:xfrm>
            <a:off x="311700" y="445025"/>
            <a:ext cx="577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Population mean and variance</a:t>
            </a:r>
            <a:endParaRPr/>
          </a:p>
        </p:txBody>
      </p:sp>
      <p:sp>
        <p:nvSpPr>
          <p:cNvPr id="583" name="Google Shape;58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84" name="Google Shape;584;p31"/>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sp>
        <p:nvSpPr>
          <p:cNvPr id="585" name="Google Shape;585;p31"/>
          <p:cNvSpPr txBox="1"/>
          <p:nvPr/>
        </p:nvSpPr>
        <p:spPr>
          <a:xfrm>
            <a:off x="455025" y="1117575"/>
            <a:ext cx="23478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Prove</a:t>
            </a:r>
            <a:endParaRPr sz="1200"/>
          </a:p>
        </p:txBody>
      </p:sp>
      <p:pic>
        <p:nvPicPr>
          <p:cNvPr id="586" name="Google Shape;586;p31" descr="{&quot;id&quot;:&quot;40&quot;,&quot;font&quot;:{&quot;size&quot;:12,&quot;color&quot;:&quot;#000000&quot;,&quot;family&quot;:&quot;Arial&quot;},&quot;type&quot;:&quot;$&quot;,&quot;backgroundColor&quot;:&quot;#ffffff&quot;,&quot;code&quot;:&quot;$\\sigma^{2}=\\frac{1}{N}\\sum_{i=1}^{N}x_{i^{}}^{2}-\\mu^{2}$&quot;,&quot;aid&quot;:null,&quot;backgroundColorModified&quot;:false,&quot;ts&quot;:1624245003745,&quot;cs&quot;:&quot;TITM6QbD4Z+HCG7CCihbhQ==&quot;,&quot;size&quot;:{&quot;width&quot;:169.83333333333334,&quot;height&quot;:24}}"/>
          <p:cNvPicPr preferRelativeResize="0"/>
          <p:nvPr/>
        </p:nvPicPr>
        <p:blipFill>
          <a:blip r:embed="rId4">
            <a:alphaModFix/>
          </a:blip>
          <a:stretch>
            <a:fillRect/>
          </a:stretch>
        </p:blipFill>
        <p:spPr>
          <a:xfrm>
            <a:off x="1043575" y="1187925"/>
            <a:ext cx="1617663" cy="228600"/>
          </a:xfrm>
          <a:prstGeom prst="rect">
            <a:avLst/>
          </a:prstGeom>
          <a:noFill/>
          <a:ln>
            <a:noFill/>
          </a:ln>
        </p:spPr>
      </p:pic>
      <p:sp>
        <p:nvSpPr>
          <p:cNvPr id="587" name="Google Shape;587;p31"/>
          <p:cNvSpPr txBox="1"/>
          <p:nvPr/>
        </p:nvSpPr>
        <p:spPr>
          <a:xfrm>
            <a:off x="5041775" y="1117575"/>
            <a:ext cx="18105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Prove</a:t>
            </a:r>
            <a:endParaRPr sz="1200"/>
          </a:p>
        </p:txBody>
      </p:sp>
      <p:pic>
        <p:nvPicPr>
          <p:cNvPr id="588" name="Google Shape;588;p31" descr="{&quot;aid&quot;:null,&quot;type&quot;:&quot;$&quot;,&quot;backgroundColorModified&quot;:false,&quot;font&quot;:{&quot;color&quot;:&quot;#000000&quot;,&quot;size&quot;:12,&quot;family&quot;:&quot;Arial&quot;},&quot;code&quot;:&quot;$\\sigma^{2}=EX^{2}-\\mu^{2}$&quot;,&quot;id&quot;:&quot;40&quot;,&quot;backgroundColor&quot;:&quot;#ffffff&quot;,&quot;ts&quot;:1624245163781,&quot;cs&quot;:&quot;r3gQqJ2fdBFWHF5tSh/EmQ==&quot;,&quot;size&quot;:{&quot;width&quot;:122,&quot;height&quot;:20}}"/>
          <p:cNvPicPr preferRelativeResize="0"/>
          <p:nvPr/>
        </p:nvPicPr>
        <p:blipFill>
          <a:blip r:embed="rId5">
            <a:alphaModFix/>
          </a:blip>
          <a:stretch>
            <a:fillRect/>
          </a:stretch>
        </p:blipFill>
        <p:spPr>
          <a:xfrm>
            <a:off x="5634651" y="1206975"/>
            <a:ext cx="1162050" cy="190500"/>
          </a:xfrm>
          <a:prstGeom prst="rect">
            <a:avLst/>
          </a:prstGeom>
          <a:noFill/>
          <a:ln>
            <a:noFill/>
          </a:ln>
        </p:spPr>
      </p:pic>
      <p:cxnSp>
        <p:nvCxnSpPr>
          <p:cNvPr id="589" name="Google Shape;589;p31"/>
          <p:cNvCxnSpPr/>
          <p:nvPr/>
        </p:nvCxnSpPr>
        <p:spPr>
          <a:xfrm>
            <a:off x="4328325" y="1153450"/>
            <a:ext cx="17100" cy="3759300"/>
          </a:xfrm>
          <a:prstGeom prst="straightConnector1">
            <a:avLst/>
          </a:prstGeom>
          <a:noFill/>
          <a:ln w="9525" cap="flat" cmpd="sng">
            <a:solidFill>
              <a:srgbClr val="434343"/>
            </a:solidFill>
            <a:prstDash val="dash"/>
            <a:round/>
            <a:headEnd type="none" w="med" len="med"/>
            <a:tailEnd type="none" w="med" len="med"/>
          </a:ln>
        </p:spPr>
      </p:cxnSp>
      <p:sp>
        <p:nvSpPr>
          <p:cNvPr id="590" name="Google Shape;590;p31"/>
          <p:cNvSpPr txBox="1"/>
          <p:nvPr/>
        </p:nvSpPr>
        <p:spPr>
          <a:xfrm>
            <a:off x="4851975" y="10177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pic>
        <p:nvPicPr>
          <p:cNvPr id="591" name="Google Shape;591;p31" descr="{&quot;backgroundColor&quot;:&quot;#ffffff&quot;,&quot;type&quot;:&quot;align*&quot;,&quot;font&quot;:{&quot;color&quot;:&quot;#000000&quot;,&quot;family&quot;:&quot;Arial&quot;,&quot;size&quot;:12},&quot;backgroundColorModified&quot;:false,&quot;aid&quot;:null,&quot;code&quot;:&quot;\\begin{align*}\n{\\sigma^{2}}&amp;={\\frac{1}{N}\\sum_{i=1}^{N}\\left(x_{i}-\\mu\\right)^{2}}\\\\\n{\\,}&amp;={\\frac{1}{N}\\sum_{i=1}^{N}\\left(x_{i}^{2}+\\mu^{2}-2\\mu x_{i}\\right)}\\\\\n{\\,}&amp;={\\frac{1}{N}\\sum_{i=1}^{N}x_{i}^{2}+\\underbrace{\\frac{1}{N}N\\mu^{2}}_{\\mu^{2}}-\\underbrace{\\frac{2\\mu}{n}\\sum_{i=1}^{n}x_{i}}_{2\\mu^{2}}}\\\\\n{\\,}&amp;={\\frac{1}{N}\\sum_{i=1}^{N}x_{i}^{2}-\\mu^{2}.}\t\n\\end{align*}&quot;,&quot;id&quot;:&quot;63&quot;,&quot;ts&quot;:1624386389973,&quot;cs&quot;:&quot;6cd8dsnX91ejOfYhksKQOw==&quot;,&quot;size&quot;:{&quot;width&quot;:304.75,&quot;height&quot;:266.5}}"/>
          <p:cNvPicPr preferRelativeResize="0"/>
          <p:nvPr/>
        </p:nvPicPr>
        <p:blipFill>
          <a:blip r:embed="rId6">
            <a:alphaModFix/>
          </a:blip>
          <a:stretch>
            <a:fillRect/>
          </a:stretch>
        </p:blipFill>
        <p:spPr>
          <a:xfrm>
            <a:off x="927825" y="1982813"/>
            <a:ext cx="2902744" cy="2538413"/>
          </a:xfrm>
          <a:prstGeom prst="rect">
            <a:avLst/>
          </a:prstGeom>
          <a:noFill/>
          <a:ln>
            <a:noFill/>
          </a:ln>
        </p:spPr>
      </p:pic>
      <p:sp>
        <p:nvSpPr>
          <p:cNvPr id="592" name="Google Shape;592;p31"/>
          <p:cNvSpPr txBox="1"/>
          <p:nvPr/>
        </p:nvSpPr>
        <p:spPr>
          <a:xfrm>
            <a:off x="301950" y="1582625"/>
            <a:ext cx="273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Proof. By definition,</a:t>
            </a:r>
            <a:endParaRPr/>
          </a:p>
        </p:txBody>
      </p:sp>
      <p:sp>
        <p:nvSpPr>
          <p:cNvPr id="593" name="Google Shape;593;p31"/>
          <p:cNvSpPr/>
          <p:nvPr/>
        </p:nvSpPr>
        <p:spPr>
          <a:xfrm>
            <a:off x="2800825" y="4258475"/>
            <a:ext cx="114600" cy="10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31" descr="{&quot;type&quot;:&quot;align*&quot;,&quot;backgroundColorModified&quot;:false,&quot;code&quot;:&quot;\\begin{align*}\n{\\sigma^{2}}&amp;={\\int_{\\mathcal{X}}^{}\\left(x-\\mu\\right)^{2}f\\left(x\\right)dx}\\\\\n{\\,}&amp;={\\int_{\\mathcal{X}}^{}\\left(x^{2}+\\mu^{2}-2x\\mu\\right)f\\left(x\\right)dx}\\\\\n{\\,}&amp;={\\underbrace{\\int_{\\mathcal{X}}^{}x^{2}f\\left(x\\right)dx}_{E\\left(X^{2}\\right)}+\\mu^{2}\\underbrace{\\int_{\\mathcal{X}}^{}f\\left(x\\right)dx}_{1}-2\\mu\\underbrace{\\int_{\\mathcal{X}}^{}xf\\left(x\\right)dx}_{E\\left(X\\right)=\\mu}}\\\\\n{\\,}&amp;={E\\left(X^{2}\\right)-\\left[E\\left(X\\right)\\right]^{2}=E\\left(X^{2}\\right)-\\mu^{2}.}\t\n\\end{align*}&quot;,&quot;font&quot;:{&quot;family&quot;:&quot;Arial&quot;,&quot;color&quot;:&quot;#000000&quot;,&quot;size&quot;:12},&quot;aid&quot;:null,&quot;id&quot;:&quot;64&quot;,&quot;backgroundColor&quot;:&quot;#ffffff&quot;,&quot;ts&quot;:1624386776904,&quot;cs&quot;:&quot;YmETVxYZ+HF/rpR8Yb1XCA==&quot;,&quot;size&quot;:{&quot;width&quot;:401.6666666666667,&quot;height&quot;:200}}"/>
          <p:cNvPicPr preferRelativeResize="0"/>
          <p:nvPr/>
        </p:nvPicPr>
        <p:blipFill>
          <a:blip r:embed="rId7">
            <a:alphaModFix/>
          </a:blip>
          <a:stretch>
            <a:fillRect/>
          </a:stretch>
        </p:blipFill>
        <p:spPr>
          <a:xfrm>
            <a:off x="5041775" y="2004825"/>
            <a:ext cx="3825875" cy="1905000"/>
          </a:xfrm>
          <a:prstGeom prst="rect">
            <a:avLst/>
          </a:prstGeom>
          <a:noFill/>
          <a:ln>
            <a:noFill/>
          </a:ln>
        </p:spPr>
      </p:pic>
      <p:sp>
        <p:nvSpPr>
          <p:cNvPr id="595" name="Google Shape;595;p31"/>
          <p:cNvSpPr txBox="1"/>
          <p:nvPr/>
        </p:nvSpPr>
        <p:spPr>
          <a:xfrm>
            <a:off x="4754475" y="1604613"/>
            <a:ext cx="273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Proof. By definition,</a:t>
            </a:r>
            <a:endParaRPr/>
          </a:p>
        </p:txBody>
      </p:sp>
      <p:sp>
        <p:nvSpPr>
          <p:cNvPr id="596" name="Google Shape;596;p31"/>
          <p:cNvSpPr/>
          <p:nvPr/>
        </p:nvSpPr>
        <p:spPr>
          <a:xfrm>
            <a:off x="8107150" y="3744500"/>
            <a:ext cx="114600" cy="10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319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Personal story</a:t>
            </a:r>
            <a:endParaRP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67" name="Google Shape;67;p14"/>
          <p:cNvPicPr preferRelativeResize="0"/>
          <p:nvPr/>
        </p:nvPicPr>
        <p:blipFill>
          <a:blip r:embed="rId4">
            <a:alphaModFix/>
          </a:blip>
          <a:stretch>
            <a:fillRect/>
          </a:stretch>
        </p:blipFill>
        <p:spPr>
          <a:xfrm>
            <a:off x="3409375" y="1102200"/>
            <a:ext cx="2162750" cy="2020625"/>
          </a:xfrm>
          <a:prstGeom prst="rect">
            <a:avLst/>
          </a:prstGeom>
          <a:noFill/>
          <a:ln>
            <a:noFill/>
          </a:ln>
        </p:spPr>
      </p:pic>
      <p:pic>
        <p:nvPicPr>
          <p:cNvPr id="68" name="Google Shape;68;p14"/>
          <p:cNvPicPr preferRelativeResize="0"/>
          <p:nvPr/>
        </p:nvPicPr>
        <p:blipFill>
          <a:blip r:embed="rId5">
            <a:alphaModFix/>
          </a:blip>
          <a:stretch>
            <a:fillRect/>
          </a:stretch>
        </p:blipFill>
        <p:spPr>
          <a:xfrm>
            <a:off x="93975" y="1171525"/>
            <a:ext cx="3866576" cy="1972544"/>
          </a:xfrm>
          <a:prstGeom prst="rect">
            <a:avLst/>
          </a:prstGeom>
          <a:noFill/>
          <a:ln>
            <a:noFill/>
          </a:ln>
        </p:spPr>
      </p:pic>
      <p:sp>
        <p:nvSpPr>
          <p:cNvPr id="69" name="Google Shape;69;p14"/>
          <p:cNvSpPr/>
          <p:nvPr/>
        </p:nvSpPr>
        <p:spPr>
          <a:xfrm>
            <a:off x="5384125" y="440975"/>
            <a:ext cx="1614816" cy="89704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p:nvPr/>
        </p:nvSpPr>
        <p:spPr>
          <a:xfrm>
            <a:off x="5649025" y="581700"/>
            <a:ext cx="169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No real-life applications</a:t>
            </a:r>
            <a:endParaRPr/>
          </a:p>
        </p:txBody>
      </p:sp>
      <p:sp>
        <p:nvSpPr>
          <p:cNvPr id="71" name="Google Shape;71;p14"/>
          <p:cNvSpPr/>
          <p:nvPr/>
        </p:nvSpPr>
        <p:spPr>
          <a:xfrm>
            <a:off x="5016700" y="1188600"/>
            <a:ext cx="76896" cy="6836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5093600" y="1017725"/>
            <a:ext cx="290520" cy="153792"/>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4"/>
          <p:cNvPicPr preferRelativeResize="0"/>
          <p:nvPr/>
        </p:nvPicPr>
        <p:blipFill>
          <a:blip r:embed="rId6">
            <a:alphaModFix/>
          </a:blip>
          <a:stretch>
            <a:fillRect/>
          </a:stretch>
        </p:blipFill>
        <p:spPr>
          <a:xfrm>
            <a:off x="5973950" y="1015175"/>
            <a:ext cx="3482224" cy="2194675"/>
          </a:xfrm>
          <a:prstGeom prst="rect">
            <a:avLst/>
          </a:prstGeom>
          <a:noFill/>
          <a:ln>
            <a:noFill/>
          </a:ln>
        </p:spPr>
      </p:pic>
      <p:sp>
        <p:nvSpPr>
          <p:cNvPr id="74" name="Google Shape;74;p14"/>
          <p:cNvSpPr/>
          <p:nvPr/>
        </p:nvSpPr>
        <p:spPr>
          <a:xfrm>
            <a:off x="3127100" y="3161275"/>
            <a:ext cx="2904900" cy="1539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p:nvPr/>
        </p:nvSpPr>
        <p:spPr>
          <a:xfrm>
            <a:off x="820225" y="3981525"/>
            <a:ext cx="66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Now I am studying extreme weather processes and their climatologies!</a:t>
            </a:r>
            <a:endParaRPr>
              <a:latin typeface="Times New Roman"/>
              <a:ea typeface="Times New Roman"/>
              <a:cs typeface="Times New Roman"/>
              <a:sym typeface="Times New Roman"/>
            </a:endParaRPr>
          </a:p>
        </p:txBody>
      </p:sp>
      <p:sp>
        <p:nvSpPr>
          <p:cNvPr id="76" name="Google Shape;76;p14"/>
          <p:cNvSpPr txBox="1"/>
          <p:nvPr/>
        </p:nvSpPr>
        <p:spPr>
          <a:xfrm>
            <a:off x="478450" y="3297875"/>
            <a:ext cx="19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Theories and fancies</a:t>
            </a:r>
            <a:endParaRPr/>
          </a:p>
        </p:txBody>
      </p:sp>
      <p:sp>
        <p:nvSpPr>
          <p:cNvPr id="77" name="Google Shape;77;p14"/>
          <p:cNvSpPr txBox="1"/>
          <p:nvPr/>
        </p:nvSpPr>
        <p:spPr>
          <a:xfrm>
            <a:off x="6595975" y="3297875"/>
            <a:ext cx="258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Wide uses and applications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0"/>
        <p:cNvGrpSpPr/>
        <p:nvPr/>
      </p:nvGrpSpPr>
      <p:grpSpPr>
        <a:xfrm>
          <a:off x="0" y="0"/>
          <a:ext cx="0" cy="0"/>
          <a:chOff x="0" y="0"/>
          <a:chExt cx="0" cy="0"/>
        </a:xfrm>
      </p:grpSpPr>
      <p:sp>
        <p:nvSpPr>
          <p:cNvPr id="601" name="Google Shape;601;p32"/>
          <p:cNvSpPr txBox="1">
            <a:spLocks noGrp="1"/>
          </p:cNvSpPr>
          <p:nvPr>
            <p:ph type="ctrTitle"/>
          </p:nvPr>
        </p:nvSpPr>
        <p:spPr>
          <a:xfrm>
            <a:off x="311700" y="1373975"/>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Simple random sampling</a:t>
            </a:r>
            <a:endParaRPr sz="5500"/>
          </a:p>
        </p:txBody>
      </p:sp>
      <p:sp>
        <p:nvSpPr>
          <p:cNvPr id="602" name="Google Shape;602;p32"/>
          <p:cNvSpPr txBox="1"/>
          <p:nvPr/>
        </p:nvSpPr>
        <p:spPr>
          <a:xfrm>
            <a:off x="244275" y="2813575"/>
            <a:ext cx="79464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06/22/2021</a:t>
            </a: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p:txBody>
      </p:sp>
      <p:sp>
        <p:nvSpPr>
          <p:cNvPr id="603" name="Google Shape;60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604" name="Google Shape;604;p32"/>
          <p:cNvPicPr preferRelativeResize="0"/>
          <p:nvPr/>
        </p:nvPicPr>
        <p:blipFill>
          <a:blip r:embed="rId4">
            <a:alphaModFix/>
          </a:blip>
          <a:stretch>
            <a:fillRect/>
          </a:stretch>
        </p:blipFill>
        <p:spPr>
          <a:xfrm>
            <a:off x="311700" y="4455940"/>
            <a:ext cx="1142250" cy="351785"/>
          </a:xfrm>
          <a:prstGeom prst="rect">
            <a:avLst/>
          </a:prstGeom>
          <a:noFill/>
          <a:ln>
            <a:noFill/>
          </a:ln>
        </p:spPr>
      </p:pic>
      <p:sp>
        <p:nvSpPr>
          <p:cNvPr id="605" name="Google Shape;605;p32"/>
          <p:cNvSpPr txBox="1"/>
          <p:nvPr/>
        </p:nvSpPr>
        <p:spPr>
          <a:xfrm>
            <a:off x="7806450" y="4567075"/>
            <a:ext cx="12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E69138"/>
                </a:solidFill>
              </a:rPr>
              <a:t>STAT 135</a:t>
            </a:r>
            <a:endParaRPr>
              <a:solidFill>
                <a:srgbClr val="E69138"/>
              </a:solidFill>
            </a:endParaRPr>
          </a:p>
        </p:txBody>
      </p:sp>
      <p:sp>
        <p:nvSpPr>
          <p:cNvPr id="606" name="Google Shape;606;p32"/>
          <p:cNvSpPr txBox="1"/>
          <p:nvPr/>
        </p:nvSpPr>
        <p:spPr>
          <a:xfrm>
            <a:off x="1993025" y="2062600"/>
            <a:ext cx="5631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t>= sampling without replacement from a finite population</a:t>
            </a:r>
            <a:endParaRPr sz="1600" i="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0"/>
        <p:cNvGrpSpPr/>
        <p:nvPr/>
      </p:nvGrpSpPr>
      <p:grpSpPr>
        <a:xfrm>
          <a:off x="0" y="0"/>
          <a:ext cx="0" cy="0"/>
          <a:chOff x="0" y="0"/>
          <a:chExt cx="0" cy="0"/>
        </a:xfrm>
      </p:grpSpPr>
      <p:sp>
        <p:nvSpPr>
          <p:cNvPr id="611" name="Google Shape;61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612" name="Google Shape;612;p33"/>
          <p:cNvSpPr txBox="1"/>
          <p:nvPr/>
        </p:nvSpPr>
        <p:spPr>
          <a:xfrm>
            <a:off x="390550" y="1459988"/>
            <a:ext cx="32388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Each particular sample of size n has the same probability of occurrence: </a:t>
            </a:r>
            <a:endParaRPr sz="1200"/>
          </a:p>
        </p:txBody>
      </p:sp>
      <p:sp>
        <p:nvSpPr>
          <p:cNvPr id="613" name="Google Shape;613;p33"/>
          <p:cNvSpPr txBox="1"/>
          <p:nvPr/>
        </p:nvSpPr>
        <p:spPr>
          <a:xfrm>
            <a:off x="6960600" y="1124725"/>
            <a:ext cx="15090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 mean</a:t>
            </a:r>
            <a:r>
              <a:rPr lang="en" sz="1200"/>
              <a:t>:</a:t>
            </a:r>
            <a:endParaRPr sz="1200"/>
          </a:p>
        </p:txBody>
      </p:sp>
      <p:sp>
        <p:nvSpPr>
          <p:cNvPr id="614" name="Google Shape;614;p33"/>
          <p:cNvSpPr txBox="1"/>
          <p:nvPr/>
        </p:nvSpPr>
        <p:spPr>
          <a:xfrm>
            <a:off x="6960600" y="2987800"/>
            <a:ext cx="13554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Sample mean:</a:t>
            </a:r>
            <a:endParaRPr sz="1200"/>
          </a:p>
        </p:txBody>
      </p:sp>
      <p:pic>
        <p:nvPicPr>
          <p:cNvPr id="615" name="Google Shape;615;p33" descr="{&quot;code&quot;:&quot;\\begin{lalign*}\n&amp;{\\bar{X}_{n}=\\frac{1}{n}\\sum_{l=1}^{n}X_{l}}\\\\\n&amp;{}\t\n\\end{lalign*}&quot;,&quot;aid&quot;:null,&quot;font&quot;:{&quot;size&quot;:12,&quot;family&quot;:&quot;Arial&quot;,&quot;color&quot;:&quot;#000000&quot;},&quot;backgroundColorModified&quot;:false,&quot;type&quot;:&quot;lalign*&quot;,&quot;backgroundColor&quot;:&quot;#ffffff&quot;,&quot;id&quot;:&quot;37&quot;,&quot;ts&quot;:1624246811726,&quot;cs&quot;:&quot;V6B97dVGsCaWkAB0RVcU5Q==&quot;,&quot;size&quot;:{&quot;width&quot;:121.33333333333333,&quot;height&quot;:48.166666666666664}}"/>
          <p:cNvPicPr preferRelativeResize="0"/>
          <p:nvPr/>
        </p:nvPicPr>
        <p:blipFill>
          <a:blip r:embed="rId4">
            <a:alphaModFix/>
          </a:blip>
          <a:stretch>
            <a:fillRect/>
          </a:stretch>
        </p:blipFill>
        <p:spPr>
          <a:xfrm>
            <a:off x="7137239" y="3553055"/>
            <a:ext cx="1155700" cy="458788"/>
          </a:xfrm>
          <a:prstGeom prst="rect">
            <a:avLst/>
          </a:prstGeom>
          <a:noFill/>
          <a:ln>
            <a:noFill/>
          </a:ln>
        </p:spPr>
      </p:pic>
      <p:pic>
        <p:nvPicPr>
          <p:cNvPr id="616" name="Google Shape;616;p33"/>
          <p:cNvPicPr preferRelativeResize="0"/>
          <p:nvPr/>
        </p:nvPicPr>
        <p:blipFill>
          <a:blip r:embed="rId5">
            <a:alphaModFix/>
          </a:blip>
          <a:stretch>
            <a:fillRect/>
          </a:stretch>
        </p:blipFill>
        <p:spPr>
          <a:xfrm>
            <a:off x="134863" y="2456375"/>
            <a:ext cx="2301963" cy="2334883"/>
          </a:xfrm>
          <a:prstGeom prst="rect">
            <a:avLst/>
          </a:prstGeom>
          <a:noFill/>
          <a:ln>
            <a:noFill/>
          </a:ln>
        </p:spPr>
      </p:pic>
      <p:sp>
        <p:nvSpPr>
          <p:cNvPr id="617" name="Google Shape;617;p33"/>
          <p:cNvSpPr/>
          <p:nvPr/>
        </p:nvSpPr>
        <p:spPr>
          <a:xfrm>
            <a:off x="1851504" y="31123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rot="5400000" flipH="1">
            <a:off x="1536796" y="4042465"/>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1621516" y="3211975"/>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285918" y="37461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720332" y="35937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560250" y="3365138"/>
            <a:ext cx="645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rot="5400000">
            <a:off x="566430" y="3725965"/>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rot="5400000">
            <a:off x="1212814" y="3813865"/>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813536" y="33651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1379122" y="3059575"/>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flipH="1">
            <a:off x="1689900" y="2983392"/>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1205120" y="32889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rot="5400000" flipH="1">
            <a:off x="1253606" y="3400990"/>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881928" y="28837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1136728" y="2830975"/>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962726" y="28075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1273512" y="43557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1124322" y="35175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rot="5400000" flipH="1">
            <a:off x="1052008" y="3585265"/>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rot="5400000" flipH="1">
            <a:off x="1536796" y="3661465"/>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rot="5400000" flipH="1">
            <a:off x="1132806" y="4118665"/>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1043524" y="38985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rot="5400000">
            <a:off x="728026" y="3966265"/>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flipH="1">
            <a:off x="971210" y="4118665"/>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flipH="1">
            <a:off x="1813386" y="4227015"/>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1736510" y="4006125"/>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1701558" y="338308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1853519" y="3591476"/>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33"/>
          <p:cNvCxnSpPr/>
          <p:nvPr/>
        </p:nvCxnSpPr>
        <p:spPr>
          <a:xfrm rot="10800000" flipH="1">
            <a:off x="4064700" y="3629742"/>
            <a:ext cx="412500" cy="7800"/>
          </a:xfrm>
          <a:prstGeom prst="straightConnector1">
            <a:avLst/>
          </a:prstGeom>
          <a:noFill/>
          <a:ln w="9525" cap="flat" cmpd="sng">
            <a:solidFill>
              <a:schemeClr val="dk2"/>
            </a:solidFill>
            <a:prstDash val="solid"/>
            <a:round/>
            <a:headEnd type="none" w="med" len="med"/>
            <a:tailEnd type="triangle" w="med" len="med"/>
          </a:ln>
        </p:spPr>
      </p:cxnSp>
      <p:pic>
        <p:nvPicPr>
          <p:cNvPr id="646" name="Google Shape;646;p33"/>
          <p:cNvPicPr preferRelativeResize="0"/>
          <p:nvPr/>
        </p:nvPicPr>
        <p:blipFill>
          <a:blip r:embed="rId6">
            <a:alphaModFix/>
          </a:blip>
          <a:stretch>
            <a:fillRect/>
          </a:stretch>
        </p:blipFill>
        <p:spPr>
          <a:xfrm>
            <a:off x="3830825" y="2458080"/>
            <a:ext cx="1922700" cy="2483896"/>
          </a:xfrm>
          <a:prstGeom prst="rect">
            <a:avLst/>
          </a:prstGeom>
          <a:noFill/>
          <a:ln>
            <a:noFill/>
          </a:ln>
        </p:spPr>
      </p:pic>
      <p:sp>
        <p:nvSpPr>
          <p:cNvPr id="647" name="Google Shape;647;p33"/>
          <p:cNvSpPr txBox="1"/>
          <p:nvPr/>
        </p:nvSpPr>
        <p:spPr>
          <a:xfrm>
            <a:off x="2288975" y="3346775"/>
            <a:ext cx="1678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Sampling without replacement</a:t>
            </a:r>
            <a:endParaRPr sz="1200" i="1">
              <a:latin typeface="Times New Roman"/>
              <a:ea typeface="Times New Roman"/>
              <a:cs typeface="Times New Roman"/>
              <a:sym typeface="Times New Roman"/>
            </a:endParaRPr>
          </a:p>
        </p:txBody>
      </p:sp>
      <p:cxnSp>
        <p:nvCxnSpPr>
          <p:cNvPr id="648" name="Google Shape;648;p33"/>
          <p:cNvCxnSpPr/>
          <p:nvPr/>
        </p:nvCxnSpPr>
        <p:spPr>
          <a:xfrm>
            <a:off x="2411663" y="3628404"/>
            <a:ext cx="1433100" cy="9900"/>
          </a:xfrm>
          <a:prstGeom prst="straightConnector1">
            <a:avLst/>
          </a:prstGeom>
          <a:noFill/>
          <a:ln w="9525" cap="flat" cmpd="sng">
            <a:solidFill>
              <a:schemeClr val="dk2"/>
            </a:solidFill>
            <a:prstDash val="solid"/>
            <a:round/>
            <a:headEnd type="none" w="med" len="med"/>
            <a:tailEnd type="triangle" w="med" len="med"/>
          </a:ln>
        </p:spPr>
      </p:cxnSp>
      <p:pic>
        <p:nvPicPr>
          <p:cNvPr id="649" name="Google Shape;649;p33" descr="{&quot;backgroundColor&quot;:&quot;#ffffff&quot;,&quot;aid&quot;:null,&quot;font&quot;:{&quot;size&quot;:12,&quot;color&quot;:&quot;#000000&quot;,&quot;family&quot;:&quot;Arial&quot;},&quot;backgroundColorModified&quot;:false,&quot;id&quot;:&quot;41&quot;,&quot;type&quot;:&quot;$&quot;,&quot;code&quot;:&quot;$1/\\begin{pmatrix}\n{N}\\\\\n{n}\\\\\n\\end{pmatrix}$&quot;,&quot;ts&quot;:1624246516073,&quot;cs&quot;:&quot;otFf/J/PdJU2s9Ux31e8Ew==&quot;,&quot;size&quot;:{&quot;width&quot;:57.666666666666664,&quot;height&quot;:45}}"/>
          <p:cNvPicPr preferRelativeResize="0"/>
          <p:nvPr/>
        </p:nvPicPr>
        <p:blipFill>
          <a:blip r:embed="rId7">
            <a:alphaModFix/>
          </a:blip>
          <a:stretch>
            <a:fillRect/>
          </a:stretch>
        </p:blipFill>
        <p:spPr>
          <a:xfrm>
            <a:off x="2676050" y="1732424"/>
            <a:ext cx="354950" cy="277000"/>
          </a:xfrm>
          <a:prstGeom prst="rect">
            <a:avLst/>
          </a:prstGeom>
          <a:noFill/>
          <a:ln>
            <a:noFill/>
          </a:ln>
        </p:spPr>
      </p:pic>
      <p:pic>
        <p:nvPicPr>
          <p:cNvPr id="650" name="Google Shape;650;p33" descr="{&quot;font&quot;:{&quot;family&quot;:&quot;Arial&quot;,&quot;color&quot;:&quot;#000000&quot;,&quot;size&quot;:12},&quot;backgroundColor&quot;:&quot;#ffffff&quot;,&quot;backgroundColorModified&quot;:false,&quot;code&quot;:&quot;\\begin{align*}\n{\\mu}&amp;={\\frac{1}{N}\\sum_{i=1}^{N}x_{i}}\\\\\n{\\,}&amp;={\\sum_{j=1}^{M}\\frac{n_{j}}{N}\\cdot a_{j.}}\t\n\\end{align*}&quot;,&quot;type&quot;:&quot;align*&quot;,&quot;aid&quot;:null,&quot;id&quot;:&quot;36&quot;,&quot;ts&quot;:1624300044452,&quot;cs&quot;:&quot;fec0jTFZMjsKrQG0X0kSng==&quot;,&quot;size&quot;:{&quot;width&quot;:123.66666666666667,&quot;height&quot;:115.33333333333333}}"/>
          <p:cNvPicPr preferRelativeResize="0"/>
          <p:nvPr/>
        </p:nvPicPr>
        <p:blipFill>
          <a:blip r:embed="rId8">
            <a:alphaModFix/>
          </a:blip>
          <a:stretch>
            <a:fillRect/>
          </a:stretch>
        </p:blipFill>
        <p:spPr>
          <a:xfrm>
            <a:off x="7126138" y="1599113"/>
            <a:ext cx="1177925" cy="1098550"/>
          </a:xfrm>
          <a:prstGeom prst="rect">
            <a:avLst/>
          </a:prstGeom>
          <a:noFill/>
          <a:ln>
            <a:noFill/>
          </a:ln>
        </p:spPr>
      </p:pic>
      <p:pic>
        <p:nvPicPr>
          <p:cNvPr id="651" name="Google Shape;651;p33" descr="{&quot;id&quot;:&quot;23&quot;,&quot;type&quot;:&quot;$&quot;,&quot;aid&quot;:null,&quot;font&quot;:{&quot;family&quot;:&quot;Arial&quot;,&quot;color&quot;:&quot;#000000&quot;,&quot;size&quot;:12},&quot;backgroundColor&quot;:&quot;#ffffff&quot;,&quot;backgroundColorModified&quot;:false,&quot;code&quot;:&quot;$x_{1},\\ldots,x_{N}$&quot;,&quot;ts&quot;:1624241695935,&quot;cs&quot;:&quot;DIby0sRShm8mqZXIIs3kKw==&quot;,&quot;size&quot;:{&quot;width&quot;:82.5,&quot;height&quot;:12.166666666666666}}"/>
          <p:cNvPicPr preferRelativeResize="0"/>
          <p:nvPr/>
        </p:nvPicPr>
        <p:blipFill>
          <a:blip r:embed="rId9">
            <a:alphaModFix/>
          </a:blip>
          <a:stretch>
            <a:fillRect/>
          </a:stretch>
        </p:blipFill>
        <p:spPr>
          <a:xfrm>
            <a:off x="703925" y="4724303"/>
            <a:ext cx="1163850" cy="171671"/>
          </a:xfrm>
          <a:prstGeom prst="rect">
            <a:avLst/>
          </a:prstGeom>
          <a:noFill/>
          <a:ln>
            <a:noFill/>
          </a:ln>
        </p:spPr>
      </p:pic>
      <p:pic>
        <p:nvPicPr>
          <p:cNvPr id="652" name="Google Shape;652;p33" descr="{&quot;backgroundColor&quot;:&quot;#ffffff&quot;,&quot;aid&quot;:null,&quot;type&quot;:&quot;$&quot;,&quot;id&quot;:&quot;16&quot;,&quot;backgroundColorModified&quot;:false,&quot;font&quot;:{&quot;size&quot;:15.5,&quot;family&quot;:&quot;Arial&quot;,&quot;color&quot;:&quot;#000000&quot;},&quot;code&quot;:&quot;$X_{1},\\ldots ,X_{n}$&quot;,&quot;ts&quot;:1624246679164,&quot;cs&quot;:&quot;SQNUtDDrlMvtOGaerh5vXQ==&quot;,&quot;size&quot;:{&quot;width&quot;:112.83333333333333,&quot;height&quot;:21.333333333333332}}"/>
          <p:cNvPicPr preferRelativeResize="0"/>
          <p:nvPr/>
        </p:nvPicPr>
        <p:blipFill>
          <a:blip r:embed="rId10">
            <a:alphaModFix/>
          </a:blip>
          <a:stretch>
            <a:fillRect/>
          </a:stretch>
        </p:blipFill>
        <p:spPr>
          <a:xfrm>
            <a:off x="4477211" y="4708527"/>
            <a:ext cx="1074738" cy="203200"/>
          </a:xfrm>
          <a:prstGeom prst="rect">
            <a:avLst/>
          </a:prstGeom>
          <a:noFill/>
          <a:ln>
            <a:noFill/>
          </a:ln>
        </p:spPr>
      </p:pic>
      <p:pic>
        <p:nvPicPr>
          <p:cNvPr id="653" name="Google Shape;653;p33"/>
          <p:cNvPicPr preferRelativeResize="0"/>
          <p:nvPr/>
        </p:nvPicPr>
        <p:blipFill>
          <a:blip r:embed="rId11">
            <a:alphaModFix/>
          </a:blip>
          <a:stretch>
            <a:fillRect/>
          </a:stretch>
        </p:blipFill>
        <p:spPr>
          <a:xfrm>
            <a:off x="4064700" y="615614"/>
            <a:ext cx="1732200" cy="1641436"/>
          </a:xfrm>
          <a:prstGeom prst="rect">
            <a:avLst/>
          </a:prstGeom>
          <a:noFill/>
          <a:ln>
            <a:noFill/>
          </a:ln>
        </p:spPr>
      </p:pic>
      <p:sp>
        <p:nvSpPr>
          <p:cNvPr id="654" name="Google Shape;654;p33"/>
          <p:cNvSpPr txBox="1">
            <a:spLocks noGrp="1"/>
          </p:cNvSpPr>
          <p:nvPr>
            <p:ph type="title"/>
          </p:nvPr>
        </p:nvSpPr>
        <p:spPr>
          <a:xfrm>
            <a:off x="311700" y="445025"/>
            <a:ext cx="427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Sampling without replacement</a:t>
            </a:r>
            <a:endParaRPr sz="2300"/>
          </a:p>
        </p:txBody>
      </p:sp>
      <p:cxnSp>
        <p:nvCxnSpPr>
          <p:cNvPr id="655" name="Google Shape;655;p33"/>
          <p:cNvCxnSpPr/>
          <p:nvPr/>
        </p:nvCxnSpPr>
        <p:spPr>
          <a:xfrm rot="10800000" flipH="1">
            <a:off x="2409300" y="1656172"/>
            <a:ext cx="1683300" cy="1743300"/>
          </a:xfrm>
          <a:prstGeom prst="straightConnector1">
            <a:avLst/>
          </a:prstGeom>
          <a:noFill/>
          <a:ln w="9525" cap="flat" cmpd="sng">
            <a:solidFill>
              <a:schemeClr val="dk2"/>
            </a:solidFill>
            <a:prstDash val="solid"/>
            <a:round/>
            <a:headEnd type="none" w="med" len="med"/>
            <a:tailEnd type="triangle" w="med" len="med"/>
          </a:ln>
        </p:spPr>
      </p:cxnSp>
      <p:cxnSp>
        <p:nvCxnSpPr>
          <p:cNvPr id="656" name="Google Shape;656;p33"/>
          <p:cNvCxnSpPr/>
          <p:nvPr/>
        </p:nvCxnSpPr>
        <p:spPr>
          <a:xfrm rot="10800000" flipH="1">
            <a:off x="2411675" y="2724100"/>
            <a:ext cx="1732200" cy="754500"/>
          </a:xfrm>
          <a:prstGeom prst="straightConnector1">
            <a:avLst/>
          </a:prstGeom>
          <a:noFill/>
          <a:ln w="9525" cap="flat" cmpd="sng">
            <a:solidFill>
              <a:schemeClr val="dk2"/>
            </a:solidFill>
            <a:prstDash val="solid"/>
            <a:round/>
            <a:headEnd type="none" w="med" len="med"/>
            <a:tailEnd type="triangle" w="med" len="med"/>
          </a:ln>
        </p:spPr>
      </p:cxnSp>
      <p:pic>
        <p:nvPicPr>
          <p:cNvPr id="657" name="Google Shape;657;p33" descr="{&quot;type&quot;:&quot;$&quot;,&quot;aid&quot;:null,&quot;code&quot;:&quot;$\\vdots$&quot;,&quot;font&quot;:{&quot;size&quot;:12,&quot;family&quot;:&quot;Arial&quot;,&quot;color&quot;:&quot;#000000&quot;},&quot;backgroundColor&quot;:&quot;#ffffff&quot;,&quot;id&quot;:&quot;42&quot;,&quot;backgroundColorModified&quot;:false,&quot;ts&quot;:1624247268837,&quot;cs&quot;:&quot;BMA3hArQAJOgJTBQAtHLEg==&quot;,&quot;size&quot;:{&quot;width&quot;:2.3333333333333335,&quot;height&quot;:17.5}}"/>
          <p:cNvPicPr preferRelativeResize="0"/>
          <p:nvPr/>
        </p:nvPicPr>
        <p:blipFill>
          <a:blip r:embed="rId12">
            <a:alphaModFix/>
          </a:blip>
          <a:stretch>
            <a:fillRect/>
          </a:stretch>
        </p:blipFill>
        <p:spPr>
          <a:xfrm>
            <a:off x="4898550" y="2285963"/>
            <a:ext cx="64500" cy="483725"/>
          </a:xfrm>
          <a:prstGeom prst="rect">
            <a:avLst/>
          </a:prstGeom>
          <a:noFill/>
          <a:ln>
            <a:noFill/>
          </a:ln>
        </p:spPr>
      </p:pic>
      <p:pic>
        <p:nvPicPr>
          <p:cNvPr id="658" name="Google Shape;658;p33" descr="{&quot;aid&quot;:null,&quot;type&quot;:&quot;$&quot;,&quot;id&quot;:&quot;43&quot;,&quot;backgroundColorModified&quot;:false,&quot;code&quot;:&quot;$\\big\\}$&quot;,&quot;backgroundColor&quot;:&quot;#ffffff&quot;,&quot;font&quot;:{&quot;size&quot;:12,&quot;family&quot;:&quot;Arial&quot;,&quot;color&quot;:&quot;#000000&quot;},&quot;ts&quot;:1624247366386,&quot;cs&quot;:&quot;ozB9P7x++eMh2D2YktPj4Q==&quot;,&quot;size&quot;:{&quot;width&quot;:7.166666666666667,&quot;height&quot;:22.833333333333332}}"/>
          <p:cNvPicPr preferRelativeResize="0"/>
          <p:nvPr/>
        </p:nvPicPr>
        <p:blipFill>
          <a:blip r:embed="rId13">
            <a:alphaModFix/>
          </a:blip>
          <a:stretch>
            <a:fillRect/>
          </a:stretch>
        </p:blipFill>
        <p:spPr>
          <a:xfrm>
            <a:off x="5808200" y="1707725"/>
            <a:ext cx="156075" cy="1747975"/>
          </a:xfrm>
          <a:prstGeom prst="rect">
            <a:avLst/>
          </a:prstGeom>
          <a:noFill/>
          <a:ln>
            <a:noFill/>
          </a:ln>
        </p:spPr>
      </p:pic>
      <p:pic>
        <p:nvPicPr>
          <p:cNvPr id="659" name="Google Shape;659;p33" descr="{&quot;id&quot;:&quot;44&quot;,&quot;font&quot;:{&quot;family&quot;:&quot;Arial&quot;,&quot;color&quot;:&quot;#000000&quot;,&quot;size&quot;:12},&quot;code&quot;:&quot;$\\begin{pmatrix}\n{N}\\\\\n{n}\\\\\n\\end{pmatrix}$&quot;,&quot;type&quot;:&quot;$&quot;,&quot;backgroundColor&quot;:&quot;#ffffff&quot;,&quot;aid&quot;:null,&quot;backgroundColorModified&quot;:false,&quot;ts&quot;:1624247418937,&quot;cs&quot;:&quot;baoXWT8aCdDopYOnjTu/rw==&quot;,&quot;size&quot;:{&quot;width&quot;:36.333333333333336,&quot;height&quot;:45}}"/>
          <p:cNvPicPr preferRelativeResize="0"/>
          <p:nvPr/>
        </p:nvPicPr>
        <p:blipFill>
          <a:blip r:embed="rId14">
            <a:alphaModFix/>
          </a:blip>
          <a:stretch>
            <a:fillRect/>
          </a:stretch>
        </p:blipFill>
        <p:spPr>
          <a:xfrm>
            <a:off x="6018950" y="2367400"/>
            <a:ext cx="346075" cy="428625"/>
          </a:xfrm>
          <a:prstGeom prst="rect">
            <a:avLst/>
          </a:prstGeom>
          <a:noFill/>
          <a:ln>
            <a:noFill/>
          </a:ln>
        </p:spPr>
      </p:pic>
      <p:sp>
        <p:nvSpPr>
          <p:cNvPr id="660" name="Google Shape;660;p33"/>
          <p:cNvSpPr txBox="1"/>
          <p:nvPr/>
        </p:nvSpPr>
        <p:spPr>
          <a:xfrm>
            <a:off x="5753525" y="3972575"/>
            <a:ext cx="3238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u="sng">
                <a:solidFill>
                  <a:srgbClr val="351C75"/>
                </a:solidFill>
                <a:latin typeface="Times New Roman"/>
                <a:ea typeface="Times New Roman"/>
                <a:cs typeface="Times New Roman"/>
                <a:sym typeface="Times New Roman"/>
              </a:rPr>
              <a:t>Sampling distribution</a:t>
            </a:r>
            <a:r>
              <a:rPr lang="en">
                <a:solidFill>
                  <a:srgbClr val="351C75"/>
                </a:solidFill>
                <a:latin typeface="Times New Roman"/>
                <a:ea typeface="Times New Roman"/>
                <a:cs typeface="Times New Roman"/>
                <a:sym typeface="Times New Roman"/>
              </a:rPr>
              <a:t>: </a:t>
            </a:r>
            <a:r>
              <a:rPr lang="en">
                <a:solidFill>
                  <a:srgbClr val="202122"/>
                </a:solidFill>
                <a:latin typeface="Times New Roman"/>
                <a:ea typeface="Times New Roman"/>
                <a:cs typeface="Times New Roman"/>
                <a:sym typeface="Times New Roman"/>
              </a:rPr>
              <a:t>the distribution of each       or the distribution of a function of the samples. (</a:t>
            </a:r>
            <a:r>
              <a:rPr lang="en">
                <a:solidFill>
                  <a:srgbClr val="4D5156"/>
                </a:solidFill>
                <a:latin typeface="Times New Roman"/>
                <a:ea typeface="Times New Roman"/>
                <a:cs typeface="Times New Roman"/>
                <a:sym typeface="Times New Roman"/>
              </a:rPr>
              <a:t>It measures randomness before survey sampling is conducted</a:t>
            </a:r>
            <a:r>
              <a:rPr lang="en">
                <a:solidFill>
                  <a:srgbClr val="202122"/>
                </a:solidFill>
                <a:latin typeface="Times New Roman"/>
                <a:ea typeface="Times New Roman"/>
                <a:cs typeface="Times New Roman"/>
                <a:sym typeface="Times New Roman"/>
              </a:rPr>
              <a:t>)</a:t>
            </a:r>
            <a:endParaRPr>
              <a:solidFill>
                <a:srgbClr val="202122"/>
              </a:solidFill>
              <a:latin typeface="Times New Roman"/>
              <a:ea typeface="Times New Roman"/>
              <a:cs typeface="Times New Roman"/>
              <a:sym typeface="Times New Roman"/>
            </a:endParaRPr>
          </a:p>
        </p:txBody>
      </p:sp>
      <p:pic>
        <p:nvPicPr>
          <p:cNvPr id="661" name="Google Shape;661;p33" descr="{&quot;backgroundColorModified&quot;:false,&quot;font&quot;:{&quot;size&quot;:14,&quot;family&quot;:&quot;Times New Roman&quot;,&quot;color&quot;:&quot;#202122&quot;},&quot;backgroundColor&quot;:&quot;#ffffff&quot;,&quot;id&quot;:&quot;45&quot;,&quot;type&quot;:&quot;$&quot;,&quot;code&quot;:&quot;$X_{l}$&quot;,&quot;aid&quot;:null,&quot;ts&quot;:1624247775073,&quot;cs&quot;:&quot;W5QjM9RA0pjb4xZ0oyvthw==&quot;,&quot;size&quot;:{&quot;width&quot;:19.166666666666668,&quot;height&quot;:16}}"/>
          <p:cNvPicPr preferRelativeResize="0"/>
          <p:nvPr/>
        </p:nvPicPr>
        <p:blipFill>
          <a:blip r:embed="rId15">
            <a:alphaModFix/>
          </a:blip>
          <a:stretch>
            <a:fillRect/>
          </a:stretch>
        </p:blipFill>
        <p:spPr>
          <a:xfrm>
            <a:off x="6229550" y="4388225"/>
            <a:ext cx="182563" cy="152400"/>
          </a:xfrm>
          <a:prstGeom prst="rect">
            <a:avLst/>
          </a:prstGeom>
          <a:noFill/>
          <a:ln>
            <a:noFill/>
          </a:ln>
        </p:spPr>
      </p:pic>
      <p:sp>
        <p:nvSpPr>
          <p:cNvPr id="662" name="Google Shape;662;p33"/>
          <p:cNvSpPr txBox="1"/>
          <p:nvPr/>
        </p:nvSpPr>
        <p:spPr>
          <a:xfrm>
            <a:off x="5705725" y="316125"/>
            <a:ext cx="3111600" cy="615600"/>
          </a:xfrm>
          <a:prstGeom prst="rect">
            <a:avLst/>
          </a:prstGeom>
          <a:solidFill>
            <a:srgbClr val="B7B7B7"/>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lt1"/>
                </a:solidFill>
                <a:highlight>
                  <a:srgbClr val="B7B7B7"/>
                </a:highlight>
                <a:latin typeface="Times New Roman"/>
                <a:ea typeface="Times New Roman"/>
                <a:cs typeface="Times New Roman"/>
                <a:sym typeface="Times New Roman"/>
              </a:rPr>
              <a:t>Here each sample can be seen as a microcosm of the population</a:t>
            </a:r>
            <a:endParaRPr b="1" i="1">
              <a:solidFill>
                <a:schemeClr val="lt1"/>
              </a:solidFill>
              <a:highlight>
                <a:srgbClr val="B7B7B7"/>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1000"/>
                                        <p:tgtEl>
                                          <p:spTgt spid="613"/>
                                        </p:tgtEl>
                                      </p:cBhvr>
                                    </p:animEffect>
                                  </p:childTnLst>
                                </p:cTn>
                              </p:par>
                              <p:par>
                                <p:cTn id="8" presetID="10" presetClass="entr" presetSubtype="0" fill="hold" nodeType="withEffect">
                                  <p:stCondLst>
                                    <p:cond delay="0"/>
                                  </p:stCondLst>
                                  <p:childTnLst>
                                    <p:set>
                                      <p:cBhvr>
                                        <p:cTn id="9" dur="1" fill="hold">
                                          <p:stCondLst>
                                            <p:cond delay="0"/>
                                          </p:stCondLst>
                                        </p:cTn>
                                        <p:tgtEl>
                                          <p:spTgt spid="614"/>
                                        </p:tgtEl>
                                        <p:attrNameLst>
                                          <p:attrName>style.visibility</p:attrName>
                                        </p:attrNameLst>
                                      </p:cBhvr>
                                      <p:to>
                                        <p:strVal val="visible"/>
                                      </p:to>
                                    </p:set>
                                    <p:animEffect transition="in" filter="fade">
                                      <p:cBhvr>
                                        <p:cTn id="10" dur="1000"/>
                                        <p:tgtEl>
                                          <p:spTgt spid="614"/>
                                        </p:tgtEl>
                                      </p:cBhvr>
                                    </p:animEffect>
                                  </p:childTnLst>
                                </p:cTn>
                              </p:par>
                              <p:par>
                                <p:cTn id="11" presetID="10" presetClass="entr" presetSubtype="0" fill="hold" nodeType="withEffect">
                                  <p:stCondLst>
                                    <p:cond delay="0"/>
                                  </p:stCondLst>
                                  <p:childTnLst>
                                    <p:set>
                                      <p:cBhvr>
                                        <p:cTn id="12" dur="1" fill="hold">
                                          <p:stCondLst>
                                            <p:cond delay="0"/>
                                          </p:stCondLst>
                                        </p:cTn>
                                        <p:tgtEl>
                                          <p:spTgt spid="615"/>
                                        </p:tgtEl>
                                        <p:attrNameLst>
                                          <p:attrName>style.visibility</p:attrName>
                                        </p:attrNameLst>
                                      </p:cBhvr>
                                      <p:to>
                                        <p:strVal val="visible"/>
                                      </p:to>
                                    </p:set>
                                    <p:animEffect transition="in" filter="fade">
                                      <p:cBhvr>
                                        <p:cTn id="13" dur="1000"/>
                                        <p:tgtEl>
                                          <p:spTgt spid="6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53"/>
                                        </p:tgtEl>
                                        <p:attrNameLst>
                                          <p:attrName>style.visibility</p:attrName>
                                        </p:attrNameLst>
                                      </p:cBhvr>
                                      <p:to>
                                        <p:strVal val="visible"/>
                                      </p:to>
                                    </p:set>
                                    <p:animEffect transition="in" filter="fade">
                                      <p:cBhvr>
                                        <p:cTn id="18" dur="1000"/>
                                        <p:tgtEl>
                                          <p:spTgt spid="653"/>
                                        </p:tgtEl>
                                      </p:cBhvr>
                                    </p:animEffect>
                                  </p:childTnLst>
                                </p:cTn>
                              </p:par>
                              <p:par>
                                <p:cTn id="19" presetID="10" presetClass="entr" presetSubtype="0" fill="hold" nodeType="withEffect">
                                  <p:stCondLst>
                                    <p:cond delay="0"/>
                                  </p:stCondLst>
                                  <p:childTnLst>
                                    <p:set>
                                      <p:cBhvr>
                                        <p:cTn id="20" dur="1" fill="hold">
                                          <p:stCondLst>
                                            <p:cond delay="0"/>
                                          </p:stCondLst>
                                        </p:cTn>
                                        <p:tgtEl>
                                          <p:spTgt spid="655"/>
                                        </p:tgtEl>
                                        <p:attrNameLst>
                                          <p:attrName>style.visibility</p:attrName>
                                        </p:attrNameLst>
                                      </p:cBhvr>
                                      <p:to>
                                        <p:strVal val="visible"/>
                                      </p:to>
                                    </p:set>
                                    <p:animEffect transition="in" filter="fade">
                                      <p:cBhvr>
                                        <p:cTn id="21" dur="1000"/>
                                        <p:tgtEl>
                                          <p:spTgt spid="655"/>
                                        </p:tgtEl>
                                      </p:cBhvr>
                                    </p:animEffect>
                                  </p:childTnLst>
                                </p:cTn>
                              </p:par>
                              <p:par>
                                <p:cTn id="22" presetID="10" presetClass="entr" presetSubtype="0" fill="hold" nodeType="withEffect">
                                  <p:stCondLst>
                                    <p:cond delay="0"/>
                                  </p:stCondLst>
                                  <p:childTnLst>
                                    <p:set>
                                      <p:cBhvr>
                                        <p:cTn id="23" dur="1" fill="hold">
                                          <p:stCondLst>
                                            <p:cond delay="0"/>
                                          </p:stCondLst>
                                        </p:cTn>
                                        <p:tgtEl>
                                          <p:spTgt spid="657"/>
                                        </p:tgtEl>
                                        <p:attrNameLst>
                                          <p:attrName>style.visibility</p:attrName>
                                        </p:attrNameLst>
                                      </p:cBhvr>
                                      <p:to>
                                        <p:strVal val="visible"/>
                                      </p:to>
                                    </p:set>
                                    <p:animEffect transition="in" filter="fade">
                                      <p:cBhvr>
                                        <p:cTn id="24" dur="1000"/>
                                        <p:tgtEl>
                                          <p:spTgt spid="657"/>
                                        </p:tgtEl>
                                      </p:cBhvr>
                                    </p:animEffect>
                                  </p:childTnLst>
                                </p:cTn>
                              </p:par>
                              <p:par>
                                <p:cTn id="25" presetID="10" presetClass="entr" presetSubtype="0" fill="hold" nodeType="withEffect">
                                  <p:stCondLst>
                                    <p:cond delay="0"/>
                                  </p:stCondLst>
                                  <p:childTnLst>
                                    <p:set>
                                      <p:cBhvr>
                                        <p:cTn id="26" dur="1" fill="hold">
                                          <p:stCondLst>
                                            <p:cond delay="0"/>
                                          </p:stCondLst>
                                        </p:cTn>
                                        <p:tgtEl>
                                          <p:spTgt spid="658"/>
                                        </p:tgtEl>
                                        <p:attrNameLst>
                                          <p:attrName>style.visibility</p:attrName>
                                        </p:attrNameLst>
                                      </p:cBhvr>
                                      <p:to>
                                        <p:strVal val="visible"/>
                                      </p:to>
                                    </p:set>
                                    <p:animEffect transition="in" filter="fade">
                                      <p:cBhvr>
                                        <p:cTn id="27" dur="1000"/>
                                        <p:tgtEl>
                                          <p:spTgt spid="658"/>
                                        </p:tgtEl>
                                      </p:cBhvr>
                                    </p:animEffect>
                                  </p:childTnLst>
                                </p:cTn>
                              </p:par>
                              <p:par>
                                <p:cTn id="28" presetID="10" presetClass="entr" presetSubtype="0" fill="hold" nodeType="withEffect">
                                  <p:stCondLst>
                                    <p:cond delay="0"/>
                                  </p:stCondLst>
                                  <p:childTnLst>
                                    <p:set>
                                      <p:cBhvr>
                                        <p:cTn id="29" dur="1" fill="hold">
                                          <p:stCondLst>
                                            <p:cond delay="0"/>
                                          </p:stCondLst>
                                        </p:cTn>
                                        <p:tgtEl>
                                          <p:spTgt spid="659"/>
                                        </p:tgtEl>
                                        <p:attrNameLst>
                                          <p:attrName>style.visibility</p:attrName>
                                        </p:attrNameLst>
                                      </p:cBhvr>
                                      <p:to>
                                        <p:strVal val="visible"/>
                                      </p:to>
                                    </p:set>
                                    <p:animEffect transition="in" filter="fade">
                                      <p:cBhvr>
                                        <p:cTn id="30" dur="1000"/>
                                        <p:tgtEl>
                                          <p:spTgt spid="659"/>
                                        </p:tgtEl>
                                      </p:cBhvr>
                                    </p:animEffect>
                                  </p:childTnLst>
                                </p:cTn>
                              </p:par>
                              <p:par>
                                <p:cTn id="31" presetID="10" presetClass="entr" presetSubtype="0" fill="hold" nodeType="withEffect">
                                  <p:stCondLst>
                                    <p:cond delay="0"/>
                                  </p:stCondLst>
                                  <p:childTnLst>
                                    <p:set>
                                      <p:cBhvr>
                                        <p:cTn id="32" dur="1" fill="hold">
                                          <p:stCondLst>
                                            <p:cond delay="0"/>
                                          </p:stCondLst>
                                        </p:cTn>
                                        <p:tgtEl>
                                          <p:spTgt spid="656"/>
                                        </p:tgtEl>
                                        <p:attrNameLst>
                                          <p:attrName>style.visibility</p:attrName>
                                        </p:attrNameLst>
                                      </p:cBhvr>
                                      <p:to>
                                        <p:strVal val="visible"/>
                                      </p:to>
                                    </p:set>
                                    <p:animEffect transition="in" filter="fade">
                                      <p:cBhvr>
                                        <p:cTn id="33" dur="1000"/>
                                        <p:tgtEl>
                                          <p:spTgt spid="6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3"/>
                                        </p:tgtEl>
                                        <p:attrNameLst>
                                          <p:attrName>style.visibility</p:attrName>
                                        </p:attrNameLst>
                                      </p:cBhvr>
                                      <p:to>
                                        <p:strVal val="visible"/>
                                      </p:to>
                                    </p:set>
                                    <p:animEffect transition="in" filter="fade">
                                      <p:cBhvr>
                                        <p:cTn id="38" dur="1000"/>
                                        <p:tgtEl>
                                          <p:spTgt spid="613"/>
                                        </p:tgtEl>
                                      </p:cBhvr>
                                    </p:animEffect>
                                  </p:childTnLst>
                                </p:cTn>
                              </p:par>
                              <p:par>
                                <p:cTn id="39" presetID="10" presetClass="entr" presetSubtype="0" fill="hold" nodeType="withEffect">
                                  <p:stCondLst>
                                    <p:cond delay="0"/>
                                  </p:stCondLst>
                                  <p:childTnLst>
                                    <p:set>
                                      <p:cBhvr>
                                        <p:cTn id="40" dur="1" fill="hold">
                                          <p:stCondLst>
                                            <p:cond delay="0"/>
                                          </p:stCondLst>
                                        </p:cTn>
                                        <p:tgtEl>
                                          <p:spTgt spid="614"/>
                                        </p:tgtEl>
                                        <p:attrNameLst>
                                          <p:attrName>style.visibility</p:attrName>
                                        </p:attrNameLst>
                                      </p:cBhvr>
                                      <p:to>
                                        <p:strVal val="visible"/>
                                      </p:to>
                                    </p:set>
                                    <p:animEffect transition="in" filter="fade">
                                      <p:cBhvr>
                                        <p:cTn id="41" dur="1000"/>
                                        <p:tgtEl>
                                          <p:spTgt spid="614"/>
                                        </p:tgtEl>
                                      </p:cBhvr>
                                    </p:animEffect>
                                  </p:childTnLst>
                                </p:cTn>
                              </p:par>
                              <p:par>
                                <p:cTn id="42" presetID="10" presetClass="entr" presetSubtype="0" fill="hold" nodeType="withEffect">
                                  <p:stCondLst>
                                    <p:cond delay="0"/>
                                  </p:stCondLst>
                                  <p:childTnLst>
                                    <p:set>
                                      <p:cBhvr>
                                        <p:cTn id="43" dur="1" fill="hold">
                                          <p:stCondLst>
                                            <p:cond delay="0"/>
                                          </p:stCondLst>
                                        </p:cTn>
                                        <p:tgtEl>
                                          <p:spTgt spid="615"/>
                                        </p:tgtEl>
                                        <p:attrNameLst>
                                          <p:attrName>style.visibility</p:attrName>
                                        </p:attrNameLst>
                                      </p:cBhvr>
                                      <p:to>
                                        <p:strVal val="visible"/>
                                      </p:to>
                                    </p:set>
                                    <p:animEffect transition="in" filter="fade">
                                      <p:cBhvr>
                                        <p:cTn id="44" dur="1000"/>
                                        <p:tgtEl>
                                          <p:spTgt spid="615"/>
                                        </p:tgtEl>
                                      </p:cBhvr>
                                    </p:animEffect>
                                  </p:childTnLst>
                                </p:cTn>
                              </p:par>
                              <p:par>
                                <p:cTn id="45" presetID="10" presetClass="entr" presetSubtype="0" fill="hold" nodeType="withEffect">
                                  <p:stCondLst>
                                    <p:cond delay="0"/>
                                  </p:stCondLst>
                                  <p:childTnLst>
                                    <p:set>
                                      <p:cBhvr>
                                        <p:cTn id="46" dur="1" fill="hold">
                                          <p:stCondLst>
                                            <p:cond delay="0"/>
                                          </p:stCondLst>
                                        </p:cTn>
                                        <p:tgtEl>
                                          <p:spTgt spid="650"/>
                                        </p:tgtEl>
                                        <p:attrNameLst>
                                          <p:attrName>style.visibility</p:attrName>
                                        </p:attrNameLst>
                                      </p:cBhvr>
                                      <p:to>
                                        <p:strVal val="visible"/>
                                      </p:to>
                                    </p:set>
                                    <p:animEffect transition="in" filter="fade">
                                      <p:cBhvr>
                                        <p:cTn id="47" dur="1000"/>
                                        <p:tgtEl>
                                          <p:spTgt spid="6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60"/>
                                        </p:tgtEl>
                                        <p:attrNameLst>
                                          <p:attrName>style.visibility</p:attrName>
                                        </p:attrNameLst>
                                      </p:cBhvr>
                                      <p:to>
                                        <p:strVal val="visible"/>
                                      </p:to>
                                    </p:set>
                                    <p:animEffect transition="in" filter="fade">
                                      <p:cBhvr>
                                        <p:cTn id="52" dur="1000"/>
                                        <p:tgtEl>
                                          <p:spTgt spid="6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2"/>
                                        </p:tgtEl>
                                        <p:attrNameLst>
                                          <p:attrName>style.visibility</p:attrName>
                                        </p:attrNameLst>
                                      </p:cBhvr>
                                      <p:to>
                                        <p:strVal val="visible"/>
                                      </p:to>
                                    </p:set>
                                    <p:animEffect transition="in" filter="fade">
                                      <p:cBhvr>
                                        <p:cTn id="57" dur="11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sp>
        <p:nvSpPr>
          <p:cNvPr id="667" name="Google Shape;66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668" name="Google Shape;668;p34"/>
          <p:cNvSpPr txBox="1"/>
          <p:nvPr/>
        </p:nvSpPr>
        <p:spPr>
          <a:xfrm>
            <a:off x="390550" y="1460001"/>
            <a:ext cx="32388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When the probability space is continuous, things get interesting.</a:t>
            </a:r>
            <a:endParaRPr sz="1200"/>
          </a:p>
        </p:txBody>
      </p:sp>
      <p:cxnSp>
        <p:nvCxnSpPr>
          <p:cNvPr id="669" name="Google Shape;669;p34"/>
          <p:cNvCxnSpPr/>
          <p:nvPr/>
        </p:nvCxnSpPr>
        <p:spPr>
          <a:xfrm rot="10800000" flipH="1">
            <a:off x="4064700" y="3629742"/>
            <a:ext cx="412500" cy="7800"/>
          </a:xfrm>
          <a:prstGeom prst="straightConnector1">
            <a:avLst/>
          </a:prstGeom>
          <a:noFill/>
          <a:ln w="9525" cap="flat" cmpd="sng">
            <a:solidFill>
              <a:schemeClr val="dk2"/>
            </a:solidFill>
            <a:prstDash val="solid"/>
            <a:round/>
            <a:headEnd type="none" w="med" len="med"/>
            <a:tailEnd type="triangle" w="med" len="med"/>
          </a:ln>
        </p:spPr>
      </p:cxnSp>
      <p:pic>
        <p:nvPicPr>
          <p:cNvPr id="670" name="Google Shape;670;p34"/>
          <p:cNvPicPr preferRelativeResize="0"/>
          <p:nvPr/>
        </p:nvPicPr>
        <p:blipFill>
          <a:blip r:embed="rId4">
            <a:alphaModFix/>
          </a:blip>
          <a:stretch>
            <a:fillRect/>
          </a:stretch>
        </p:blipFill>
        <p:spPr>
          <a:xfrm>
            <a:off x="3830825" y="2458080"/>
            <a:ext cx="1922700" cy="2483896"/>
          </a:xfrm>
          <a:prstGeom prst="rect">
            <a:avLst/>
          </a:prstGeom>
          <a:noFill/>
          <a:ln>
            <a:noFill/>
          </a:ln>
        </p:spPr>
      </p:pic>
      <p:sp>
        <p:nvSpPr>
          <p:cNvPr id="671" name="Google Shape;671;p34"/>
          <p:cNvSpPr txBox="1"/>
          <p:nvPr/>
        </p:nvSpPr>
        <p:spPr>
          <a:xfrm>
            <a:off x="2288975" y="3346775"/>
            <a:ext cx="1678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i="1">
              <a:latin typeface="Times New Roman"/>
              <a:ea typeface="Times New Roman"/>
              <a:cs typeface="Times New Roman"/>
              <a:sym typeface="Times New Roman"/>
            </a:endParaRPr>
          </a:p>
        </p:txBody>
      </p:sp>
      <p:cxnSp>
        <p:nvCxnSpPr>
          <p:cNvPr id="672" name="Google Shape;672;p34"/>
          <p:cNvCxnSpPr/>
          <p:nvPr/>
        </p:nvCxnSpPr>
        <p:spPr>
          <a:xfrm>
            <a:off x="2411663" y="3628404"/>
            <a:ext cx="1416000" cy="11400"/>
          </a:xfrm>
          <a:prstGeom prst="straightConnector1">
            <a:avLst/>
          </a:prstGeom>
          <a:noFill/>
          <a:ln w="9525" cap="flat" cmpd="sng">
            <a:solidFill>
              <a:schemeClr val="dk2"/>
            </a:solidFill>
            <a:prstDash val="solid"/>
            <a:round/>
            <a:headEnd type="none" w="med" len="med"/>
            <a:tailEnd type="triangle" w="med" len="med"/>
          </a:ln>
        </p:spPr>
      </p:cxnSp>
      <p:pic>
        <p:nvPicPr>
          <p:cNvPr id="673" name="Google Shape;673;p34" descr="{&quot;backgroundColor&quot;:&quot;#ffffff&quot;,&quot;aid&quot;:null,&quot;type&quot;:&quot;$&quot;,&quot;id&quot;:&quot;16&quot;,&quot;backgroundColorModified&quot;:false,&quot;font&quot;:{&quot;size&quot;:15.5,&quot;family&quot;:&quot;Arial&quot;,&quot;color&quot;:&quot;#000000&quot;},&quot;code&quot;:&quot;$X_{1},\\ldots ,X_{n}$&quot;,&quot;ts&quot;:1624246679164,&quot;cs&quot;:&quot;SQNUtDDrlMvtOGaerh5vXQ==&quot;,&quot;size&quot;:{&quot;width&quot;:112.83333333333333,&quot;height&quot;:21.333333333333332}}"/>
          <p:cNvPicPr preferRelativeResize="0"/>
          <p:nvPr/>
        </p:nvPicPr>
        <p:blipFill>
          <a:blip r:embed="rId5">
            <a:alphaModFix/>
          </a:blip>
          <a:stretch>
            <a:fillRect/>
          </a:stretch>
        </p:blipFill>
        <p:spPr>
          <a:xfrm>
            <a:off x="4477211" y="4663214"/>
            <a:ext cx="1074738" cy="203200"/>
          </a:xfrm>
          <a:prstGeom prst="rect">
            <a:avLst/>
          </a:prstGeom>
          <a:noFill/>
          <a:ln>
            <a:noFill/>
          </a:ln>
        </p:spPr>
      </p:pic>
      <p:pic>
        <p:nvPicPr>
          <p:cNvPr id="674" name="Google Shape;674;p34"/>
          <p:cNvPicPr preferRelativeResize="0"/>
          <p:nvPr/>
        </p:nvPicPr>
        <p:blipFill>
          <a:blip r:embed="rId6">
            <a:alphaModFix/>
          </a:blip>
          <a:stretch>
            <a:fillRect/>
          </a:stretch>
        </p:blipFill>
        <p:spPr>
          <a:xfrm>
            <a:off x="4064700" y="615614"/>
            <a:ext cx="1732200" cy="1641436"/>
          </a:xfrm>
          <a:prstGeom prst="rect">
            <a:avLst/>
          </a:prstGeom>
          <a:noFill/>
          <a:ln>
            <a:noFill/>
          </a:ln>
        </p:spPr>
      </p:pic>
      <p:cxnSp>
        <p:nvCxnSpPr>
          <p:cNvPr id="675" name="Google Shape;675;p34"/>
          <p:cNvCxnSpPr/>
          <p:nvPr/>
        </p:nvCxnSpPr>
        <p:spPr>
          <a:xfrm rot="10800000" flipH="1">
            <a:off x="2409300" y="1656172"/>
            <a:ext cx="1683300" cy="1743300"/>
          </a:xfrm>
          <a:prstGeom prst="straightConnector1">
            <a:avLst/>
          </a:prstGeom>
          <a:noFill/>
          <a:ln w="9525" cap="flat" cmpd="sng">
            <a:solidFill>
              <a:schemeClr val="dk2"/>
            </a:solidFill>
            <a:prstDash val="solid"/>
            <a:round/>
            <a:headEnd type="none" w="med" len="med"/>
            <a:tailEnd type="triangle" w="med" len="med"/>
          </a:ln>
        </p:spPr>
      </p:cxnSp>
      <p:cxnSp>
        <p:nvCxnSpPr>
          <p:cNvPr id="676" name="Google Shape;676;p34"/>
          <p:cNvCxnSpPr/>
          <p:nvPr/>
        </p:nvCxnSpPr>
        <p:spPr>
          <a:xfrm rot="10800000" flipH="1">
            <a:off x="2411675" y="2734000"/>
            <a:ext cx="1655400" cy="744600"/>
          </a:xfrm>
          <a:prstGeom prst="straightConnector1">
            <a:avLst/>
          </a:prstGeom>
          <a:noFill/>
          <a:ln w="9525" cap="flat" cmpd="sng">
            <a:solidFill>
              <a:schemeClr val="dk2"/>
            </a:solidFill>
            <a:prstDash val="solid"/>
            <a:round/>
            <a:headEnd type="none" w="med" len="med"/>
            <a:tailEnd type="triangle" w="med" len="med"/>
          </a:ln>
        </p:spPr>
      </p:cxnSp>
      <p:pic>
        <p:nvPicPr>
          <p:cNvPr id="677" name="Google Shape;677;p34" descr="{&quot;type&quot;:&quot;$&quot;,&quot;aid&quot;:null,&quot;code&quot;:&quot;$\\vdots$&quot;,&quot;font&quot;:{&quot;size&quot;:12,&quot;family&quot;:&quot;Arial&quot;,&quot;color&quot;:&quot;#000000&quot;},&quot;backgroundColor&quot;:&quot;#ffffff&quot;,&quot;id&quot;:&quot;42&quot;,&quot;backgroundColorModified&quot;:false,&quot;ts&quot;:1624247268837,&quot;cs&quot;:&quot;BMA3hArQAJOgJTBQAtHLEg==&quot;,&quot;size&quot;:{&quot;width&quot;:2.3333333333333335,&quot;height&quot;:17.5}}"/>
          <p:cNvPicPr preferRelativeResize="0"/>
          <p:nvPr/>
        </p:nvPicPr>
        <p:blipFill>
          <a:blip r:embed="rId7">
            <a:alphaModFix/>
          </a:blip>
          <a:stretch>
            <a:fillRect/>
          </a:stretch>
        </p:blipFill>
        <p:spPr>
          <a:xfrm>
            <a:off x="4898550" y="2285963"/>
            <a:ext cx="64500" cy="483725"/>
          </a:xfrm>
          <a:prstGeom prst="rect">
            <a:avLst/>
          </a:prstGeom>
          <a:noFill/>
          <a:ln>
            <a:noFill/>
          </a:ln>
        </p:spPr>
      </p:pic>
      <p:pic>
        <p:nvPicPr>
          <p:cNvPr id="678" name="Google Shape;678;p34" descr="{&quot;aid&quot;:null,&quot;type&quot;:&quot;$&quot;,&quot;id&quot;:&quot;43&quot;,&quot;backgroundColorModified&quot;:false,&quot;code&quot;:&quot;$\\big\\}$&quot;,&quot;backgroundColor&quot;:&quot;#ffffff&quot;,&quot;font&quot;:{&quot;size&quot;:12,&quot;family&quot;:&quot;Arial&quot;,&quot;color&quot;:&quot;#000000&quot;},&quot;ts&quot;:1624247366386,&quot;cs&quot;:&quot;ozB9P7x++eMh2D2YktPj4Q==&quot;,&quot;size&quot;:{&quot;width&quot;:7.166666666666667,&quot;height&quot;:22.833333333333332}}"/>
          <p:cNvPicPr preferRelativeResize="0"/>
          <p:nvPr/>
        </p:nvPicPr>
        <p:blipFill>
          <a:blip r:embed="rId8">
            <a:alphaModFix/>
          </a:blip>
          <a:stretch>
            <a:fillRect/>
          </a:stretch>
        </p:blipFill>
        <p:spPr>
          <a:xfrm>
            <a:off x="5808200" y="1707725"/>
            <a:ext cx="156075" cy="1747975"/>
          </a:xfrm>
          <a:prstGeom prst="rect">
            <a:avLst/>
          </a:prstGeom>
          <a:noFill/>
          <a:ln>
            <a:noFill/>
          </a:ln>
        </p:spPr>
      </p:pic>
      <p:pic>
        <p:nvPicPr>
          <p:cNvPr id="679" name="Google Shape;679;p34" descr="{&quot;id&quot;:&quot;44&quot;,&quot;backgroundColor&quot;:&quot;#ffffff&quot;,&quot;type&quot;:&quot;$&quot;,&quot;backgroundColorModified&quot;:false,&quot;aid&quot;:null,&quot;code&quot;:&quot;$\\infty$&quot;,&quot;font&quot;:{&quot;color&quot;:&quot;#000000&quot;,&quot;family&quot;:&quot;Arial&quot;,&quot;size&quot;:12},&quot;ts&quot;:1624248577074,&quot;cs&quot;:&quot;2jlgpE+k/UI7RdOJZ82Qcg==&quot;,&quot;size&quot;:{&quot;width&quot;:17,&quot;height&quot;:8.666666666666666}}"/>
          <p:cNvPicPr preferRelativeResize="0"/>
          <p:nvPr/>
        </p:nvPicPr>
        <p:blipFill>
          <a:blip r:embed="rId9">
            <a:alphaModFix/>
          </a:blip>
          <a:stretch>
            <a:fillRect/>
          </a:stretch>
        </p:blipFill>
        <p:spPr>
          <a:xfrm>
            <a:off x="6061650" y="2495553"/>
            <a:ext cx="298939" cy="152400"/>
          </a:xfrm>
          <a:prstGeom prst="rect">
            <a:avLst/>
          </a:prstGeom>
          <a:noFill/>
          <a:ln>
            <a:noFill/>
          </a:ln>
        </p:spPr>
      </p:pic>
      <p:sp>
        <p:nvSpPr>
          <p:cNvPr id="680" name="Google Shape;680;p34"/>
          <p:cNvSpPr txBox="1"/>
          <p:nvPr/>
        </p:nvSpPr>
        <p:spPr>
          <a:xfrm>
            <a:off x="5753525" y="3941075"/>
            <a:ext cx="3238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u="sng">
                <a:solidFill>
                  <a:srgbClr val="351C75"/>
                </a:solidFill>
                <a:latin typeface="Times New Roman"/>
                <a:ea typeface="Times New Roman"/>
                <a:cs typeface="Times New Roman"/>
                <a:sym typeface="Times New Roman"/>
              </a:rPr>
              <a:t>Sampling distribution</a:t>
            </a:r>
            <a:r>
              <a:rPr lang="en">
                <a:solidFill>
                  <a:srgbClr val="351C75"/>
                </a:solidFill>
                <a:latin typeface="Times New Roman"/>
                <a:ea typeface="Times New Roman"/>
                <a:cs typeface="Times New Roman"/>
                <a:sym typeface="Times New Roman"/>
              </a:rPr>
              <a:t>: </a:t>
            </a:r>
            <a:r>
              <a:rPr lang="en">
                <a:solidFill>
                  <a:srgbClr val="202122"/>
                </a:solidFill>
                <a:latin typeface="Times New Roman"/>
                <a:ea typeface="Times New Roman"/>
                <a:cs typeface="Times New Roman"/>
                <a:sym typeface="Times New Roman"/>
              </a:rPr>
              <a:t>If independently drawn, each sample      will be identically and independently distributed (i.i.d) according to the true </a:t>
            </a:r>
            <a:r>
              <a:rPr lang="en" i="1">
                <a:solidFill>
                  <a:srgbClr val="202122"/>
                </a:solidFill>
                <a:latin typeface="Times New Roman"/>
                <a:ea typeface="Times New Roman"/>
                <a:cs typeface="Times New Roman"/>
                <a:sym typeface="Times New Roman"/>
              </a:rPr>
              <a:t>f</a:t>
            </a:r>
            <a:r>
              <a:rPr lang="en">
                <a:solidFill>
                  <a:srgbClr val="202122"/>
                </a:solidFill>
                <a:latin typeface="Times New Roman"/>
                <a:ea typeface="Times New Roman"/>
                <a:cs typeface="Times New Roman"/>
                <a:sym typeface="Times New Roman"/>
              </a:rPr>
              <a:t>(</a:t>
            </a:r>
            <a:r>
              <a:rPr lang="en" i="1">
                <a:solidFill>
                  <a:srgbClr val="202122"/>
                </a:solidFill>
                <a:latin typeface="Times New Roman"/>
                <a:ea typeface="Times New Roman"/>
                <a:cs typeface="Times New Roman"/>
                <a:sym typeface="Times New Roman"/>
              </a:rPr>
              <a:t>x</a:t>
            </a:r>
            <a:r>
              <a:rPr lang="en">
                <a:solidFill>
                  <a:srgbClr val="202122"/>
                </a:solidFill>
                <a:latin typeface="Times New Roman"/>
                <a:ea typeface="Times New Roman"/>
                <a:cs typeface="Times New Roman"/>
                <a:sym typeface="Times New Roman"/>
              </a:rPr>
              <a:t>).</a:t>
            </a:r>
            <a:endParaRPr>
              <a:solidFill>
                <a:srgbClr val="202122"/>
              </a:solidFill>
              <a:latin typeface="Times New Roman"/>
              <a:ea typeface="Times New Roman"/>
              <a:cs typeface="Times New Roman"/>
              <a:sym typeface="Times New Roman"/>
            </a:endParaRPr>
          </a:p>
        </p:txBody>
      </p:sp>
      <p:pic>
        <p:nvPicPr>
          <p:cNvPr id="681" name="Google Shape;681;p34" descr="{&quot;backgroundColorModified&quot;:false,&quot;font&quot;:{&quot;size&quot;:14,&quot;family&quot;:&quot;Times New Roman&quot;,&quot;color&quot;:&quot;#202122&quot;},&quot;backgroundColor&quot;:&quot;#ffffff&quot;,&quot;id&quot;:&quot;45&quot;,&quot;type&quot;:&quot;$&quot;,&quot;code&quot;:&quot;$X_{l}$&quot;,&quot;aid&quot;:null,&quot;ts&quot;:1624247775073,&quot;cs&quot;:&quot;W5QjM9RA0pjb4xZ0oyvthw==&quot;,&quot;size&quot;:{&quot;width&quot;:19.166666666666668,&quot;height&quot;:16}}"/>
          <p:cNvPicPr preferRelativeResize="0"/>
          <p:nvPr/>
        </p:nvPicPr>
        <p:blipFill>
          <a:blip r:embed="rId10">
            <a:alphaModFix/>
          </a:blip>
          <a:stretch>
            <a:fillRect/>
          </a:stretch>
        </p:blipFill>
        <p:spPr>
          <a:xfrm>
            <a:off x="7281638" y="4297825"/>
            <a:ext cx="182563" cy="152400"/>
          </a:xfrm>
          <a:prstGeom prst="rect">
            <a:avLst/>
          </a:prstGeom>
          <a:noFill/>
          <a:ln>
            <a:noFill/>
          </a:ln>
        </p:spPr>
      </p:pic>
      <p:sp>
        <p:nvSpPr>
          <p:cNvPr id="682" name="Google Shape;682;p34"/>
          <p:cNvSpPr/>
          <p:nvPr/>
        </p:nvSpPr>
        <p:spPr>
          <a:xfrm>
            <a:off x="365188" y="2600525"/>
            <a:ext cx="1874100" cy="2046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txBox="1"/>
          <p:nvPr/>
        </p:nvSpPr>
        <p:spPr>
          <a:xfrm>
            <a:off x="719225" y="4564725"/>
            <a:ext cx="120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Times New Roman"/>
                <a:ea typeface="Times New Roman"/>
                <a:cs typeface="Times New Roman"/>
                <a:sym typeface="Times New Roman"/>
              </a:rPr>
              <a:t>Uncountable</a:t>
            </a:r>
            <a:endParaRPr b="1" i="1">
              <a:latin typeface="Times New Roman"/>
              <a:ea typeface="Times New Roman"/>
              <a:cs typeface="Times New Roman"/>
              <a:sym typeface="Times New Roman"/>
            </a:endParaRPr>
          </a:p>
        </p:txBody>
      </p:sp>
      <p:sp>
        <p:nvSpPr>
          <p:cNvPr id="684" name="Google Shape;684;p34"/>
          <p:cNvSpPr txBox="1"/>
          <p:nvPr/>
        </p:nvSpPr>
        <p:spPr>
          <a:xfrm>
            <a:off x="3591525" y="4564725"/>
            <a:ext cx="120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Times New Roman"/>
                <a:ea typeface="Times New Roman"/>
                <a:cs typeface="Times New Roman"/>
                <a:sym typeface="Times New Roman"/>
              </a:rPr>
              <a:t>Countable</a:t>
            </a:r>
            <a:endParaRPr b="1" i="1">
              <a:latin typeface="Times New Roman"/>
              <a:ea typeface="Times New Roman"/>
              <a:cs typeface="Times New Roman"/>
              <a:sym typeface="Times New Roman"/>
            </a:endParaRPr>
          </a:p>
        </p:txBody>
      </p:sp>
      <p:sp>
        <p:nvSpPr>
          <p:cNvPr id="685" name="Google Shape;685;p34"/>
          <p:cNvSpPr txBox="1">
            <a:spLocks noGrp="1"/>
          </p:cNvSpPr>
          <p:nvPr>
            <p:ph type="title"/>
          </p:nvPr>
        </p:nvSpPr>
        <p:spPr>
          <a:xfrm>
            <a:off x="311700" y="445025"/>
            <a:ext cx="427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Sampling without replacement*</a:t>
            </a:r>
            <a:endParaRPr sz="2300"/>
          </a:p>
        </p:txBody>
      </p:sp>
      <p:sp>
        <p:nvSpPr>
          <p:cNvPr id="686" name="Google Shape;686;p34"/>
          <p:cNvSpPr txBox="1"/>
          <p:nvPr/>
        </p:nvSpPr>
        <p:spPr>
          <a:xfrm>
            <a:off x="6636475" y="1059525"/>
            <a:ext cx="2051700" cy="116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t>Zeno’s paradox</a:t>
            </a:r>
            <a:r>
              <a:rPr lang="en"/>
              <a:t>:</a:t>
            </a:r>
            <a:endParaRPr/>
          </a:p>
          <a:p>
            <a:pPr marL="0" lvl="0" indent="0" algn="l" rtl="0">
              <a:spcBef>
                <a:spcPts val="0"/>
              </a:spcBef>
              <a:spcAft>
                <a:spcPts val="0"/>
              </a:spcAft>
              <a:buNone/>
            </a:pPr>
            <a:r>
              <a:rPr lang="en" sz="1250">
                <a:solidFill>
                  <a:srgbClr val="202122"/>
                </a:solidFill>
                <a:highlight>
                  <a:srgbClr val="FFFFFF"/>
                </a:highlight>
              </a:rPr>
              <a:t>A one-foot stick, every day take away half of it, in a myriad ages it will not be exhausted.</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fade">
                                      <p:cBhvr>
                                        <p:cTn id="7" dur="1000"/>
                                        <p:tgtEl>
                                          <p:spTgt spid="6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6"/>
                                        </p:tgtEl>
                                        <p:attrNameLst>
                                          <p:attrName>style.visibility</p:attrName>
                                        </p:attrNameLst>
                                      </p:cBhvr>
                                      <p:to>
                                        <p:strVal val="visible"/>
                                      </p:to>
                                    </p:set>
                                    <p:animEffect transition="in" filter="fade">
                                      <p:cBhvr>
                                        <p:cTn id="12" dur="300"/>
                                        <p:tgtEl>
                                          <p:spTgt spid="6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0"/>
                                        </p:tgtEl>
                                        <p:attrNameLst>
                                          <p:attrName>style.visibility</p:attrName>
                                        </p:attrNameLst>
                                      </p:cBhvr>
                                      <p:to>
                                        <p:strVal val="visible"/>
                                      </p:to>
                                    </p:set>
                                    <p:animEffect transition="in" filter="fade">
                                      <p:cBhvr>
                                        <p:cTn id="17" dur="1000"/>
                                        <p:tgtEl>
                                          <p:spTgt spid="680"/>
                                        </p:tgtEl>
                                      </p:cBhvr>
                                    </p:animEffect>
                                  </p:childTnLst>
                                </p:cTn>
                              </p:par>
                              <p:par>
                                <p:cTn id="18" presetID="10" presetClass="entr" presetSubtype="0" fill="hold" nodeType="withEffect">
                                  <p:stCondLst>
                                    <p:cond delay="0"/>
                                  </p:stCondLst>
                                  <p:childTnLst>
                                    <p:set>
                                      <p:cBhvr>
                                        <p:cTn id="19" dur="1" fill="hold">
                                          <p:stCondLst>
                                            <p:cond delay="0"/>
                                          </p:stCondLst>
                                        </p:cTn>
                                        <p:tgtEl>
                                          <p:spTgt spid="681"/>
                                        </p:tgtEl>
                                        <p:attrNameLst>
                                          <p:attrName>style.visibility</p:attrName>
                                        </p:attrNameLst>
                                      </p:cBhvr>
                                      <p:to>
                                        <p:strVal val="visible"/>
                                      </p:to>
                                    </p:set>
                                    <p:animEffect transition="in" filter="fade">
                                      <p:cBhvr>
                                        <p:cTn id="20" dur="10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0"/>
        <p:cNvGrpSpPr/>
        <p:nvPr/>
      </p:nvGrpSpPr>
      <p:grpSpPr>
        <a:xfrm>
          <a:off x="0" y="0"/>
          <a:ext cx="0" cy="0"/>
          <a:chOff x="0" y="0"/>
          <a:chExt cx="0" cy="0"/>
        </a:xfrm>
      </p:grpSpPr>
      <p:sp>
        <p:nvSpPr>
          <p:cNvPr id="691" name="Google Shape;69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92" name="Google Shape;692;p35"/>
          <p:cNvSpPr txBox="1"/>
          <p:nvPr/>
        </p:nvSpPr>
        <p:spPr>
          <a:xfrm>
            <a:off x="390550" y="1460001"/>
            <a:ext cx="32388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When the probability space is continuous, things get interesting.</a:t>
            </a:r>
            <a:endParaRPr sz="1200"/>
          </a:p>
        </p:txBody>
      </p:sp>
      <p:sp>
        <p:nvSpPr>
          <p:cNvPr id="693" name="Google Shape;693;p35"/>
          <p:cNvSpPr txBox="1"/>
          <p:nvPr/>
        </p:nvSpPr>
        <p:spPr>
          <a:xfrm>
            <a:off x="2288975" y="3346775"/>
            <a:ext cx="1678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i="1">
              <a:latin typeface="Times New Roman"/>
              <a:ea typeface="Times New Roman"/>
              <a:cs typeface="Times New Roman"/>
              <a:sym typeface="Times New Roman"/>
            </a:endParaRPr>
          </a:p>
        </p:txBody>
      </p:sp>
      <p:sp>
        <p:nvSpPr>
          <p:cNvPr id="694" name="Google Shape;694;p35"/>
          <p:cNvSpPr txBox="1"/>
          <p:nvPr/>
        </p:nvSpPr>
        <p:spPr>
          <a:xfrm>
            <a:off x="5753525" y="3941075"/>
            <a:ext cx="3238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u="sng">
                <a:solidFill>
                  <a:srgbClr val="351C75"/>
                </a:solidFill>
                <a:latin typeface="Times New Roman"/>
                <a:ea typeface="Times New Roman"/>
                <a:cs typeface="Times New Roman"/>
                <a:sym typeface="Times New Roman"/>
              </a:rPr>
              <a:t>Sampling distribution</a:t>
            </a:r>
            <a:r>
              <a:rPr lang="en">
                <a:solidFill>
                  <a:srgbClr val="351C75"/>
                </a:solidFill>
                <a:latin typeface="Times New Roman"/>
                <a:ea typeface="Times New Roman"/>
                <a:cs typeface="Times New Roman"/>
                <a:sym typeface="Times New Roman"/>
              </a:rPr>
              <a:t>: </a:t>
            </a:r>
            <a:r>
              <a:rPr lang="en">
                <a:solidFill>
                  <a:srgbClr val="202122"/>
                </a:solidFill>
                <a:latin typeface="Times New Roman"/>
                <a:ea typeface="Times New Roman"/>
                <a:cs typeface="Times New Roman"/>
                <a:sym typeface="Times New Roman"/>
              </a:rPr>
              <a:t>If independently drawn, each sample      will be identically and independently distributed (i.i.d) under the true </a:t>
            </a:r>
            <a:r>
              <a:rPr lang="en" i="1">
                <a:solidFill>
                  <a:srgbClr val="202122"/>
                </a:solidFill>
                <a:latin typeface="Times New Roman"/>
                <a:ea typeface="Times New Roman"/>
                <a:cs typeface="Times New Roman"/>
                <a:sym typeface="Times New Roman"/>
              </a:rPr>
              <a:t>f</a:t>
            </a:r>
            <a:r>
              <a:rPr lang="en">
                <a:solidFill>
                  <a:srgbClr val="202122"/>
                </a:solidFill>
                <a:latin typeface="Times New Roman"/>
                <a:ea typeface="Times New Roman"/>
                <a:cs typeface="Times New Roman"/>
                <a:sym typeface="Times New Roman"/>
              </a:rPr>
              <a:t>(</a:t>
            </a:r>
            <a:r>
              <a:rPr lang="en" i="1">
                <a:solidFill>
                  <a:srgbClr val="202122"/>
                </a:solidFill>
                <a:latin typeface="Times New Roman"/>
                <a:ea typeface="Times New Roman"/>
                <a:cs typeface="Times New Roman"/>
                <a:sym typeface="Times New Roman"/>
              </a:rPr>
              <a:t>x</a:t>
            </a:r>
            <a:r>
              <a:rPr lang="en">
                <a:solidFill>
                  <a:srgbClr val="202122"/>
                </a:solidFill>
                <a:latin typeface="Times New Roman"/>
                <a:ea typeface="Times New Roman"/>
                <a:cs typeface="Times New Roman"/>
                <a:sym typeface="Times New Roman"/>
              </a:rPr>
              <a:t>).</a:t>
            </a:r>
            <a:endParaRPr>
              <a:solidFill>
                <a:srgbClr val="202122"/>
              </a:solidFill>
              <a:latin typeface="Times New Roman"/>
              <a:ea typeface="Times New Roman"/>
              <a:cs typeface="Times New Roman"/>
              <a:sym typeface="Times New Roman"/>
            </a:endParaRPr>
          </a:p>
        </p:txBody>
      </p:sp>
      <p:pic>
        <p:nvPicPr>
          <p:cNvPr id="695" name="Google Shape;695;p35" descr="{&quot;backgroundColorModified&quot;:false,&quot;font&quot;:{&quot;size&quot;:14,&quot;family&quot;:&quot;Times New Roman&quot;,&quot;color&quot;:&quot;#202122&quot;},&quot;backgroundColor&quot;:&quot;#ffffff&quot;,&quot;id&quot;:&quot;45&quot;,&quot;type&quot;:&quot;$&quot;,&quot;code&quot;:&quot;$X_{l}$&quot;,&quot;aid&quot;:null,&quot;ts&quot;:1624247775073,&quot;cs&quot;:&quot;W5QjM9RA0pjb4xZ0oyvthw==&quot;,&quot;size&quot;:{&quot;width&quot;:19.166666666666668,&quot;height&quot;:16}}"/>
          <p:cNvPicPr preferRelativeResize="0"/>
          <p:nvPr/>
        </p:nvPicPr>
        <p:blipFill>
          <a:blip r:embed="rId4">
            <a:alphaModFix/>
          </a:blip>
          <a:stretch>
            <a:fillRect/>
          </a:stretch>
        </p:blipFill>
        <p:spPr>
          <a:xfrm>
            <a:off x="7281638" y="4297825"/>
            <a:ext cx="182563" cy="152400"/>
          </a:xfrm>
          <a:prstGeom prst="rect">
            <a:avLst/>
          </a:prstGeom>
          <a:noFill/>
          <a:ln>
            <a:noFill/>
          </a:ln>
        </p:spPr>
      </p:pic>
      <p:sp>
        <p:nvSpPr>
          <p:cNvPr id="696" name="Google Shape;696;p35"/>
          <p:cNvSpPr/>
          <p:nvPr/>
        </p:nvSpPr>
        <p:spPr>
          <a:xfrm>
            <a:off x="365188" y="2600525"/>
            <a:ext cx="1874100" cy="2046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1633154" y="3053225"/>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txBox="1"/>
          <p:nvPr/>
        </p:nvSpPr>
        <p:spPr>
          <a:xfrm>
            <a:off x="719225" y="4564725"/>
            <a:ext cx="120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Times New Roman"/>
                <a:ea typeface="Times New Roman"/>
                <a:cs typeface="Times New Roman"/>
                <a:sym typeface="Times New Roman"/>
              </a:rPr>
              <a:t>Uncountable</a:t>
            </a:r>
            <a:endParaRPr b="1" i="1">
              <a:latin typeface="Times New Roman"/>
              <a:ea typeface="Times New Roman"/>
              <a:cs typeface="Times New Roman"/>
              <a:sym typeface="Times New Roman"/>
            </a:endParaRPr>
          </a:p>
        </p:txBody>
      </p:sp>
      <p:sp>
        <p:nvSpPr>
          <p:cNvPr id="699" name="Google Shape;699;p35"/>
          <p:cNvSpPr/>
          <p:nvPr/>
        </p:nvSpPr>
        <p:spPr>
          <a:xfrm>
            <a:off x="4246375" y="2944625"/>
            <a:ext cx="1418400" cy="14640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700" name="Google Shape;700;p35"/>
          <p:cNvSpPr/>
          <p:nvPr/>
        </p:nvSpPr>
        <p:spPr>
          <a:xfrm>
            <a:off x="5237354" y="3274175"/>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1633154" y="3053225"/>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211729" y="3435125"/>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txBox="1"/>
          <p:nvPr/>
        </p:nvSpPr>
        <p:spPr>
          <a:xfrm>
            <a:off x="5664775" y="354725"/>
            <a:ext cx="3111600" cy="615600"/>
          </a:xfrm>
          <a:prstGeom prst="rect">
            <a:avLst/>
          </a:prstGeom>
          <a:solidFill>
            <a:srgbClr val="B7B7B7"/>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lt1"/>
                </a:solidFill>
                <a:highlight>
                  <a:srgbClr val="B7B7B7"/>
                </a:highlight>
                <a:latin typeface="Times New Roman"/>
                <a:ea typeface="Times New Roman"/>
                <a:cs typeface="Times New Roman"/>
                <a:sym typeface="Times New Roman"/>
              </a:rPr>
              <a:t>Here each sample can be seen as a discrete miniature of the population</a:t>
            </a:r>
            <a:endParaRPr b="1" i="1">
              <a:solidFill>
                <a:schemeClr val="lt1"/>
              </a:solidFill>
              <a:highlight>
                <a:srgbClr val="B7B7B7"/>
              </a:highlight>
              <a:latin typeface="Times New Roman"/>
              <a:ea typeface="Times New Roman"/>
              <a:cs typeface="Times New Roman"/>
              <a:sym typeface="Times New Roman"/>
            </a:endParaRPr>
          </a:p>
        </p:txBody>
      </p:sp>
      <p:sp>
        <p:nvSpPr>
          <p:cNvPr id="704" name="Google Shape;704;p35"/>
          <p:cNvSpPr/>
          <p:nvPr/>
        </p:nvSpPr>
        <p:spPr>
          <a:xfrm>
            <a:off x="1851504" y="31123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rot="5400000" flipH="1">
            <a:off x="1536796" y="4042465"/>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1621516" y="3211975"/>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285918" y="37461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720332" y="35937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560250" y="3365138"/>
            <a:ext cx="645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rot="5400000">
            <a:off x="566430" y="3725965"/>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rot="5400000">
            <a:off x="1212814" y="3813865"/>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813536" y="33651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1379122" y="3059575"/>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flipH="1">
            <a:off x="1689900" y="2983392"/>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205120" y="32889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rot="5400000" flipH="1">
            <a:off x="1253606" y="3400990"/>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881928" y="28837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1136728" y="2830975"/>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962726" y="28075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1273512" y="43557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1124322" y="35175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rot="5400000" flipH="1">
            <a:off x="1052008" y="3585265"/>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rot="5400000" flipH="1">
            <a:off x="1536796" y="3661465"/>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rot="5400000" flipH="1">
            <a:off x="1132806" y="4118665"/>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1043524" y="389853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rot="5400000">
            <a:off x="728026" y="3966265"/>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rot="5400000" flipH="1">
            <a:off x="971210" y="4118665"/>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rot="5400000" flipH="1">
            <a:off x="1813386" y="4227015"/>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1736510" y="4006125"/>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1701558" y="3383088"/>
            <a:ext cx="68400" cy="7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rot="-5400000">
            <a:off x="1853519" y="3591476"/>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2" name="Google Shape;732;p35"/>
          <p:cNvPicPr preferRelativeResize="0"/>
          <p:nvPr/>
        </p:nvPicPr>
        <p:blipFill>
          <a:blip r:embed="rId5">
            <a:alphaModFix/>
          </a:blip>
          <a:stretch>
            <a:fillRect/>
          </a:stretch>
        </p:blipFill>
        <p:spPr>
          <a:xfrm>
            <a:off x="3830825" y="2458080"/>
            <a:ext cx="1922700" cy="2483896"/>
          </a:xfrm>
          <a:prstGeom prst="rect">
            <a:avLst/>
          </a:prstGeom>
          <a:noFill/>
          <a:ln>
            <a:noFill/>
          </a:ln>
        </p:spPr>
      </p:pic>
      <p:sp>
        <p:nvSpPr>
          <p:cNvPr id="733" name="Google Shape;733;p35"/>
          <p:cNvSpPr txBox="1"/>
          <p:nvPr/>
        </p:nvSpPr>
        <p:spPr>
          <a:xfrm>
            <a:off x="3591525" y="4564725"/>
            <a:ext cx="120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Times New Roman"/>
                <a:ea typeface="Times New Roman"/>
                <a:cs typeface="Times New Roman"/>
                <a:sym typeface="Times New Roman"/>
              </a:rPr>
              <a:t>Countable</a:t>
            </a:r>
            <a:endParaRPr b="1" i="1">
              <a:latin typeface="Times New Roman"/>
              <a:ea typeface="Times New Roman"/>
              <a:cs typeface="Times New Roman"/>
              <a:sym typeface="Times New Roman"/>
            </a:endParaRPr>
          </a:p>
        </p:txBody>
      </p:sp>
      <p:pic>
        <p:nvPicPr>
          <p:cNvPr id="734" name="Google Shape;734;p35" descr="{&quot;backgroundColor&quot;:&quot;#ffffff&quot;,&quot;aid&quot;:null,&quot;type&quot;:&quot;$&quot;,&quot;id&quot;:&quot;16&quot;,&quot;backgroundColorModified&quot;:false,&quot;font&quot;:{&quot;size&quot;:15.5,&quot;family&quot;:&quot;Arial&quot;,&quot;color&quot;:&quot;#000000&quot;},&quot;code&quot;:&quot;$X_{1},\\ldots ,X_{n}$&quot;,&quot;ts&quot;:1624246679164,&quot;cs&quot;:&quot;SQNUtDDrlMvtOGaerh5vXQ==&quot;,&quot;size&quot;:{&quot;width&quot;:112.83333333333333,&quot;height&quot;:21.333333333333332}}"/>
          <p:cNvPicPr preferRelativeResize="0"/>
          <p:nvPr/>
        </p:nvPicPr>
        <p:blipFill>
          <a:blip r:embed="rId6">
            <a:alphaModFix/>
          </a:blip>
          <a:stretch>
            <a:fillRect/>
          </a:stretch>
        </p:blipFill>
        <p:spPr>
          <a:xfrm>
            <a:off x="4477211" y="4663214"/>
            <a:ext cx="1074738" cy="203200"/>
          </a:xfrm>
          <a:prstGeom prst="rect">
            <a:avLst/>
          </a:prstGeom>
          <a:noFill/>
          <a:ln>
            <a:noFill/>
          </a:ln>
        </p:spPr>
      </p:pic>
      <p:sp>
        <p:nvSpPr>
          <p:cNvPr id="735" name="Google Shape;735;p35"/>
          <p:cNvSpPr txBox="1"/>
          <p:nvPr/>
        </p:nvSpPr>
        <p:spPr>
          <a:xfrm>
            <a:off x="2152275" y="2113325"/>
            <a:ext cx="2572500" cy="831300"/>
          </a:xfrm>
          <a:prstGeom prst="rect">
            <a:avLst/>
          </a:prstGeom>
          <a:solidFill>
            <a:srgbClr val="9999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lt1"/>
                </a:solidFill>
                <a:latin typeface="Times New Roman"/>
                <a:ea typeface="Times New Roman"/>
                <a:cs typeface="Times New Roman"/>
                <a:sym typeface="Times New Roman"/>
              </a:rPr>
              <a:t>Reduction is negligible, or the reduced population remains almost the same everywhere.</a:t>
            </a:r>
            <a:endParaRPr b="1" i="1">
              <a:solidFill>
                <a:schemeClr val="lt1"/>
              </a:solidFill>
              <a:latin typeface="Times New Roman"/>
              <a:ea typeface="Times New Roman"/>
              <a:cs typeface="Times New Roman"/>
              <a:sym typeface="Times New Roman"/>
            </a:endParaRPr>
          </a:p>
        </p:txBody>
      </p:sp>
      <p:sp>
        <p:nvSpPr>
          <p:cNvPr id="736" name="Google Shape;736;p35"/>
          <p:cNvSpPr txBox="1"/>
          <p:nvPr/>
        </p:nvSpPr>
        <p:spPr>
          <a:xfrm>
            <a:off x="6507750" y="1085413"/>
            <a:ext cx="15090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Population mean</a:t>
            </a:r>
            <a:r>
              <a:rPr lang="en" sz="1200"/>
              <a:t>:</a:t>
            </a:r>
            <a:endParaRPr sz="1200"/>
          </a:p>
        </p:txBody>
      </p:sp>
      <p:sp>
        <p:nvSpPr>
          <p:cNvPr id="737" name="Google Shape;737;p35"/>
          <p:cNvSpPr txBox="1"/>
          <p:nvPr/>
        </p:nvSpPr>
        <p:spPr>
          <a:xfrm>
            <a:off x="6584550" y="2343288"/>
            <a:ext cx="13554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Sample mean:</a:t>
            </a:r>
            <a:endParaRPr sz="1200"/>
          </a:p>
        </p:txBody>
      </p:sp>
      <p:pic>
        <p:nvPicPr>
          <p:cNvPr id="738" name="Google Shape;738;p35" descr="{&quot;code&quot;:&quot;\\begin{lalign*}\n&amp;{\\bar{X}_{n}=\\frac{1}{n}\\sum_{l=1}^{n}X_{l}}\\\\\n&amp;{}\t\n\\end{lalign*}&quot;,&quot;aid&quot;:null,&quot;font&quot;:{&quot;size&quot;:12,&quot;family&quot;:&quot;Arial&quot;,&quot;color&quot;:&quot;#000000&quot;},&quot;backgroundColorModified&quot;:false,&quot;type&quot;:&quot;lalign*&quot;,&quot;backgroundColor&quot;:&quot;#ffffff&quot;,&quot;id&quot;:&quot;37&quot;,&quot;ts&quot;:1624246811726,&quot;cs&quot;:&quot;V6B97dVGsCaWkAB0RVcU5Q==&quot;,&quot;size&quot;:{&quot;width&quot;:121.33333333333333,&quot;height&quot;:48.166666666666664}}"/>
          <p:cNvPicPr preferRelativeResize="0"/>
          <p:nvPr/>
        </p:nvPicPr>
        <p:blipFill>
          <a:blip r:embed="rId7">
            <a:alphaModFix/>
          </a:blip>
          <a:stretch>
            <a:fillRect/>
          </a:stretch>
        </p:blipFill>
        <p:spPr>
          <a:xfrm>
            <a:off x="6746389" y="2942568"/>
            <a:ext cx="1155700" cy="458787"/>
          </a:xfrm>
          <a:prstGeom prst="rect">
            <a:avLst/>
          </a:prstGeom>
          <a:noFill/>
          <a:ln>
            <a:noFill/>
          </a:ln>
        </p:spPr>
      </p:pic>
      <p:pic>
        <p:nvPicPr>
          <p:cNvPr id="739" name="Google Shape;739;p35" descr="{&quot;backgroundColor&quot;:&quot;#ffffff&quot;,&quot;id&quot;:&quot;36&quot;,&quot;code&quot;:&quot;\\begin{align*}\n{\\mu=\\int_{\\mathcal{\\chi}}^{}xf\\left(x\\right)dx}&amp;\\relempty{}\t\n\\end{align*}&quot;,&quot;aid&quot;:null,&quot;type&quot;:&quot;align*&quot;,&quot;backgroundColorModified&quot;:false,&quot;font&quot;:{&quot;color&quot;:&quot;#000000&quot;,&quot;family&quot;:&quot;Arial&quot;,&quot;size&quot;:12},&quot;ts&quot;:1624250616709,&quot;cs&quot;:&quot;6Kyc4chEqgI9ek/oLufgJA==&quot;,&quot;size&quot;:{&quot;width&quot;:124.83333333333333,&quot;height&quot;:45}}"/>
          <p:cNvPicPr preferRelativeResize="0"/>
          <p:nvPr/>
        </p:nvPicPr>
        <p:blipFill>
          <a:blip r:embed="rId8">
            <a:alphaModFix/>
          </a:blip>
          <a:stretch>
            <a:fillRect/>
          </a:stretch>
        </p:blipFill>
        <p:spPr>
          <a:xfrm>
            <a:off x="6729731" y="1684698"/>
            <a:ext cx="1189038" cy="428625"/>
          </a:xfrm>
          <a:prstGeom prst="rect">
            <a:avLst/>
          </a:prstGeom>
          <a:noFill/>
          <a:ln>
            <a:noFill/>
          </a:ln>
        </p:spPr>
      </p:pic>
      <p:sp>
        <p:nvSpPr>
          <p:cNvPr id="740" name="Google Shape;740;p35"/>
          <p:cNvSpPr/>
          <p:nvPr/>
        </p:nvSpPr>
        <p:spPr>
          <a:xfrm rot="-5400000">
            <a:off x="1207069" y="3432876"/>
            <a:ext cx="64500" cy="77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35"/>
          <p:cNvCxnSpPr/>
          <p:nvPr/>
        </p:nvCxnSpPr>
        <p:spPr>
          <a:xfrm>
            <a:off x="2411663" y="3628404"/>
            <a:ext cx="1416000" cy="11400"/>
          </a:xfrm>
          <a:prstGeom prst="straightConnector1">
            <a:avLst/>
          </a:prstGeom>
          <a:noFill/>
          <a:ln w="9525" cap="flat" cmpd="sng">
            <a:solidFill>
              <a:schemeClr val="dk2"/>
            </a:solidFill>
            <a:prstDash val="solid"/>
            <a:round/>
            <a:headEnd type="none" w="med" len="med"/>
            <a:tailEnd type="triangle" w="med" len="med"/>
          </a:ln>
        </p:spPr>
      </p:cxnSp>
      <p:sp>
        <p:nvSpPr>
          <p:cNvPr id="742" name="Google Shape;742;p35"/>
          <p:cNvSpPr txBox="1">
            <a:spLocks noGrp="1"/>
          </p:cNvSpPr>
          <p:nvPr>
            <p:ph type="title"/>
          </p:nvPr>
        </p:nvSpPr>
        <p:spPr>
          <a:xfrm>
            <a:off x="311700" y="445025"/>
            <a:ext cx="427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Sampling without replacement*</a:t>
            </a:r>
            <a:endParaRPr sz="2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1700"/>
                                        <p:tgtEl>
                                          <p:spTgt spid="700"/>
                                        </p:tgtEl>
                                      </p:cBhvr>
                                    </p:animEffect>
                                  </p:childTnLst>
                                </p:cTn>
                              </p:par>
                              <p:par>
                                <p:cTn id="8" presetID="10" presetClass="entr" presetSubtype="0" fill="hold" nodeType="withEffect">
                                  <p:stCondLst>
                                    <p:cond delay="0"/>
                                  </p:stCondLst>
                                  <p:childTnLst>
                                    <p:set>
                                      <p:cBhvr>
                                        <p:cTn id="9" dur="1" fill="hold">
                                          <p:stCondLst>
                                            <p:cond delay="0"/>
                                          </p:stCondLst>
                                        </p:cTn>
                                        <p:tgtEl>
                                          <p:spTgt spid="701"/>
                                        </p:tgtEl>
                                        <p:attrNameLst>
                                          <p:attrName>style.visibility</p:attrName>
                                        </p:attrNameLst>
                                      </p:cBhvr>
                                      <p:to>
                                        <p:strVal val="visible"/>
                                      </p:to>
                                    </p:set>
                                    <p:animEffect transition="in" filter="fade">
                                      <p:cBhvr>
                                        <p:cTn id="10" dur="100"/>
                                        <p:tgtEl>
                                          <p:spTgt spid="7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35"/>
                                        </p:tgtEl>
                                        <p:attrNameLst>
                                          <p:attrName>style.visibility</p:attrName>
                                        </p:attrNameLst>
                                      </p:cBhvr>
                                      <p:to>
                                        <p:strVal val="visible"/>
                                      </p:to>
                                    </p:set>
                                    <p:animEffect transition="in" filter="fade">
                                      <p:cBhvr>
                                        <p:cTn id="15" dur="1000"/>
                                        <p:tgtEl>
                                          <p:spTgt spid="7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02"/>
                                        </p:tgtEl>
                                        <p:attrNameLst>
                                          <p:attrName>style.visibility</p:attrName>
                                        </p:attrNameLst>
                                      </p:cBhvr>
                                      <p:to>
                                        <p:strVal val="visible"/>
                                      </p:to>
                                    </p:set>
                                    <p:animEffect transition="in" filter="fade">
                                      <p:cBhvr>
                                        <p:cTn id="20" dur="1"/>
                                        <p:tgtEl>
                                          <p:spTgt spid="70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04"/>
                                        </p:tgtEl>
                                        <p:attrNameLst>
                                          <p:attrName>style.visibility</p:attrName>
                                        </p:attrNameLst>
                                      </p:cBhvr>
                                      <p:to>
                                        <p:strVal val="visible"/>
                                      </p:to>
                                    </p:set>
                                    <p:animEffect transition="in" filter="fade">
                                      <p:cBhvr>
                                        <p:cTn id="25" dur="1000"/>
                                        <p:tgtEl>
                                          <p:spTgt spid="704"/>
                                        </p:tgtEl>
                                      </p:cBhvr>
                                    </p:animEffect>
                                  </p:childTnLst>
                                </p:cTn>
                              </p:par>
                              <p:par>
                                <p:cTn id="26" presetID="10" presetClass="entr" presetSubtype="0" fill="hold" nodeType="withEffect">
                                  <p:stCondLst>
                                    <p:cond delay="0"/>
                                  </p:stCondLst>
                                  <p:childTnLst>
                                    <p:set>
                                      <p:cBhvr>
                                        <p:cTn id="27" dur="1" fill="hold">
                                          <p:stCondLst>
                                            <p:cond delay="0"/>
                                          </p:stCondLst>
                                        </p:cTn>
                                        <p:tgtEl>
                                          <p:spTgt spid="705"/>
                                        </p:tgtEl>
                                        <p:attrNameLst>
                                          <p:attrName>style.visibility</p:attrName>
                                        </p:attrNameLst>
                                      </p:cBhvr>
                                      <p:to>
                                        <p:strVal val="visible"/>
                                      </p:to>
                                    </p:set>
                                    <p:animEffect transition="in" filter="fade">
                                      <p:cBhvr>
                                        <p:cTn id="28" dur="1000"/>
                                        <p:tgtEl>
                                          <p:spTgt spid="705"/>
                                        </p:tgtEl>
                                      </p:cBhvr>
                                    </p:animEffect>
                                  </p:childTnLst>
                                </p:cTn>
                              </p:par>
                              <p:par>
                                <p:cTn id="29" presetID="10" presetClass="entr" presetSubtype="0" fill="hold" nodeType="withEffect">
                                  <p:stCondLst>
                                    <p:cond delay="0"/>
                                  </p:stCondLst>
                                  <p:childTnLst>
                                    <p:set>
                                      <p:cBhvr>
                                        <p:cTn id="30" dur="1" fill="hold">
                                          <p:stCondLst>
                                            <p:cond delay="0"/>
                                          </p:stCondLst>
                                        </p:cTn>
                                        <p:tgtEl>
                                          <p:spTgt spid="706"/>
                                        </p:tgtEl>
                                        <p:attrNameLst>
                                          <p:attrName>style.visibility</p:attrName>
                                        </p:attrNameLst>
                                      </p:cBhvr>
                                      <p:to>
                                        <p:strVal val="visible"/>
                                      </p:to>
                                    </p:set>
                                    <p:animEffect transition="in" filter="fade">
                                      <p:cBhvr>
                                        <p:cTn id="31" dur="1000"/>
                                        <p:tgtEl>
                                          <p:spTgt spid="706"/>
                                        </p:tgtEl>
                                      </p:cBhvr>
                                    </p:animEffect>
                                  </p:childTnLst>
                                </p:cTn>
                              </p:par>
                              <p:par>
                                <p:cTn id="32" presetID="10" presetClass="entr" presetSubtype="0" fill="hold" nodeType="withEffect">
                                  <p:stCondLst>
                                    <p:cond delay="0"/>
                                  </p:stCondLst>
                                  <p:childTnLst>
                                    <p:set>
                                      <p:cBhvr>
                                        <p:cTn id="33" dur="1" fill="hold">
                                          <p:stCondLst>
                                            <p:cond delay="0"/>
                                          </p:stCondLst>
                                        </p:cTn>
                                        <p:tgtEl>
                                          <p:spTgt spid="707"/>
                                        </p:tgtEl>
                                        <p:attrNameLst>
                                          <p:attrName>style.visibility</p:attrName>
                                        </p:attrNameLst>
                                      </p:cBhvr>
                                      <p:to>
                                        <p:strVal val="visible"/>
                                      </p:to>
                                    </p:set>
                                    <p:animEffect transition="in" filter="fade">
                                      <p:cBhvr>
                                        <p:cTn id="34" dur="1000"/>
                                        <p:tgtEl>
                                          <p:spTgt spid="707"/>
                                        </p:tgtEl>
                                      </p:cBhvr>
                                    </p:animEffect>
                                  </p:childTnLst>
                                </p:cTn>
                              </p:par>
                              <p:par>
                                <p:cTn id="35" presetID="10" presetClass="entr" presetSubtype="0" fill="hold" nodeType="withEffect">
                                  <p:stCondLst>
                                    <p:cond delay="0"/>
                                  </p:stCondLst>
                                  <p:childTnLst>
                                    <p:set>
                                      <p:cBhvr>
                                        <p:cTn id="36" dur="1" fill="hold">
                                          <p:stCondLst>
                                            <p:cond delay="0"/>
                                          </p:stCondLst>
                                        </p:cTn>
                                        <p:tgtEl>
                                          <p:spTgt spid="708"/>
                                        </p:tgtEl>
                                        <p:attrNameLst>
                                          <p:attrName>style.visibility</p:attrName>
                                        </p:attrNameLst>
                                      </p:cBhvr>
                                      <p:to>
                                        <p:strVal val="visible"/>
                                      </p:to>
                                    </p:set>
                                    <p:animEffect transition="in" filter="fade">
                                      <p:cBhvr>
                                        <p:cTn id="37" dur="1000"/>
                                        <p:tgtEl>
                                          <p:spTgt spid="708"/>
                                        </p:tgtEl>
                                      </p:cBhvr>
                                    </p:animEffect>
                                  </p:childTnLst>
                                </p:cTn>
                              </p:par>
                              <p:par>
                                <p:cTn id="38" presetID="10" presetClass="entr" presetSubtype="0" fill="hold" nodeType="withEffect">
                                  <p:stCondLst>
                                    <p:cond delay="0"/>
                                  </p:stCondLst>
                                  <p:childTnLst>
                                    <p:set>
                                      <p:cBhvr>
                                        <p:cTn id="39" dur="1" fill="hold">
                                          <p:stCondLst>
                                            <p:cond delay="0"/>
                                          </p:stCondLst>
                                        </p:cTn>
                                        <p:tgtEl>
                                          <p:spTgt spid="709"/>
                                        </p:tgtEl>
                                        <p:attrNameLst>
                                          <p:attrName>style.visibility</p:attrName>
                                        </p:attrNameLst>
                                      </p:cBhvr>
                                      <p:to>
                                        <p:strVal val="visible"/>
                                      </p:to>
                                    </p:set>
                                    <p:animEffect transition="in" filter="fade">
                                      <p:cBhvr>
                                        <p:cTn id="40" dur="1000"/>
                                        <p:tgtEl>
                                          <p:spTgt spid="709"/>
                                        </p:tgtEl>
                                      </p:cBhvr>
                                    </p:animEffect>
                                  </p:childTnLst>
                                </p:cTn>
                              </p:par>
                              <p:par>
                                <p:cTn id="41" presetID="10" presetClass="entr" presetSubtype="0" fill="hold" nodeType="withEffect">
                                  <p:stCondLst>
                                    <p:cond delay="0"/>
                                  </p:stCondLst>
                                  <p:childTnLst>
                                    <p:set>
                                      <p:cBhvr>
                                        <p:cTn id="42" dur="1" fill="hold">
                                          <p:stCondLst>
                                            <p:cond delay="0"/>
                                          </p:stCondLst>
                                        </p:cTn>
                                        <p:tgtEl>
                                          <p:spTgt spid="710"/>
                                        </p:tgtEl>
                                        <p:attrNameLst>
                                          <p:attrName>style.visibility</p:attrName>
                                        </p:attrNameLst>
                                      </p:cBhvr>
                                      <p:to>
                                        <p:strVal val="visible"/>
                                      </p:to>
                                    </p:set>
                                    <p:animEffect transition="in" filter="fade">
                                      <p:cBhvr>
                                        <p:cTn id="43" dur="1000"/>
                                        <p:tgtEl>
                                          <p:spTgt spid="710"/>
                                        </p:tgtEl>
                                      </p:cBhvr>
                                    </p:animEffect>
                                  </p:childTnLst>
                                </p:cTn>
                              </p:par>
                              <p:par>
                                <p:cTn id="44" presetID="10" presetClass="entr" presetSubtype="0" fill="hold" nodeType="withEffect">
                                  <p:stCondLst>
                                    <p:cond delay="0"/>
                                  </p:stCondLst>
                                  <p:childTnLst>
                                    <p:set>
                                      <p:cBhvr>
                                        <p:cTn id="45" dur="1" fill="hold">
                                          <p:stCondLst>
                                            <p:cond delay="0"/>
                                          </p:stCondLst>
                                        </p:cTn>
                                        <p:tgtEl>
                                          <p:spTgt spid="711"/>
                                        </p:tgtEl>
                                        <p:attrNameLst>
                                          <p:attrName>style.visibility</p:attrName>
                                        </p:attrNameLst>
                                      </p:cBhvr>
                                      <p:to>
                                        <p:strVal val="visible"/>
                                      </p:to>
                                    </p:set>
                                    <p:animEffect transition="in" filter="fade">
                                      <p:cBhvr>
                                        <p:cTn id="46" dur="1000"/>
                                        <p:tgtEl>
                                          <p:spTgt spid="711"/>
                                        </p:tgtEl>
                                      </p:cBhvr>
                                    </p:animEffect>
                                  </p:childTnLst>
                                </p:cTn>
                              </p:par>
                              <p:par>
                                <p:cTn id="47" presetID="10" presetClass="entr" presetSubtype="0" fill="hold" nodeType="withEffect">
                                  <p:stCondLst>
                                    <p:cond delay="0"/>
                                  </p:stCondLst>
                                  <p:childTnLst>
                                    <p:set>
                                      <p:cBhvr>
                                        <p:cTn id="48" dur="1" fill="hold">
                                          <p:stCondLst>
                                            <p:cond delay="0"/>
                                          </p:stCondLst>
                                        </p:cTn>
                                        <p:tgtEl>
                                          <p:spTgt spid="712"/>
                                        </p:tgtEl>
                                        <p:attrNameLst>
                                          <p:attrName>style.visibility</p:attrName>
                                        </p:attrNameLst>
                                      </p:cBhvr>
                                      <p:to>
                                        <p:strVal val="visible"/>
                                      </p:to>
                                    </p:set>
                                    <p:animEffect transition="in" filter="fade">
                                      <p:cBhvr>
                                        <p:cTn id="49" dur="1000"/>
                                        <p:tgtEl>
                                          <p:spTgt spid="712"/>
                                        </p:tgtEl>
                                      </p:cBhvr>
                                    </p:animEffect>
                                  </p:childTnLst>
                                </p:cTn>
                              </p:par>
                              <p:par>
                                <p:cTn id="50" presetID="10" presetClass="entr" presetSubtype="0" fill="hold" nodeType="withEffect">
                                  <p:stCondLst>
                                    <p:cond delay="0"/>
                                  </p:stCondLst>
                                  <p:childTnLst>
                                    <p:set>
                                      <p:cBhvr>
                                        <p:cTn id="51" dur="1" fill="hold">
                                          <p:stCondLst>
                                            <p:cond delay="0"/>
                                          </p:stCondLst>
                                        </p:cTn>
                                        <p:tgtEl>
                                          <p:spTgt spid="713"/>
                                        </p:tgtEl>
                                        <p:attrNameLst>
                                          <p:attrName>style.visibility</p:attrName>
                                        </p:attrNameLst>
                                      </p:cBhvr>
                                      <p:to>
                                        <p:strVal val="visible"/>
                                      </p:to>
                                    </p:set>
                                    <p:animEffect transition="in" filter="fade">
                                      <p:cBhvr>
                                        <p:cTn id="52" dur="1000"/>
                                        <p:tgtEl>
                                          <p:spTgt spid="713"/>
                                        </p:tgtEl>
                                      </p:cBhvr>
                                    </p:animEffect>
                                  </p:childTnLst>
                                </p:cTn>
                              </p:par>
                              <p:par>
                                <p:cTn id="53" presetID="10" presetClass="entr" presetSubtype="0" fill="hold" nodeType="withEffect">
                                  <p:stCondLst>
                                    <p:cond delay="0"/>
                                  </p:stCondLst>
                                  <p:childTnLst>
                                    <p:set>
                                      <p:cBhvr>
                                        <p:cTn id="54" dur="1" fill="hold">
                                          <p:stCondLst>
                                            <p:cond delay="0"/>
                                          </p:stCondLst>
                                        </p:cTn>
                                        <p:tgtEl>
                                          <p:spTgt spid="714"/>
                                        </p:tgtEl>
                                        <p:attrNameLst>
                                          <p:attrName>style.visibility</p:attrName>
                                        </p:attrNameLst>
                                      </p:cBhvr>
                                      <p:to>
                                        <p:strVal val="visible"/>
                                      </p:to>
                                    </p:set>
                                    <p:animEffect transition="in" filter="fade">
                                      <p:cBhvr>
                                        <p:cTn id="55" dur="1000"/>
                                        <p:tgtEl>
                                          <p:spTgt spid="714"/>
                                        </p:tgtEl>
                                      </p:cBhvr>
                                    </p:animEffect>
                                  </p:childTnLst>
                                </p:cTn>
                              </p:par>
                              <p:par>
                                <p:cTn id="56" presetID="10" presetClass="entr" presetSubtype="0" fill="hold" nodeType="withEffect">
                                  <p:stCondLst>
                                    <p:cond delay="0"/>
                                  </p:stCondLst>
                                  <p:childTnLst>
                                    <p:set>
                                      <p:cBhvr>
                                        <p:cTn id="57" dur="1" fill="hold">
                                          <p:stCondLst>
                                            <p:cond delay="0"/>
                                          </p:stCondLst>
                                        </p:cTn>
                                        <p:tgtEl>
                                          <p:spTgt spid="715"/>
                                        </p:tgtEl>
                                        <p:attrNameLst>
                                          <p:attrName>style.visibility</p:attrName>
                                        </p:attrNameLst>
                                      </p:cBhvr>
                                      <p:to>
                                        <p:strVal val="visible"/>
                                      </p:to>
                                    </p:set>
                                    <p:animEffect transition="in" filter="fade">
                                      <p:cBhvr>
                                        <p:cTn id="58" dur="1000"/>
                                        <p:tgtEl>
                                          <p:spTgt spid="715"/>
                                        </p:tgtEl>
                                      </p:cBhvr>
                                    </p:animEffect>
                                  </p:childTnLst>
                                </p:cTn>
                              </p:par>
                              <p:par>
                                <p:cTn id="59" presetID="10" presetClass="entr" presetSubtype="0" fill="hold" nodeType="withEffect">
                                  <p:stCondLst>
                                    <p:cond delay="0"/>
                                  </p:stCondLst>
                                  <p:childTnLst>
                                    <p:set>
                                      <p:cBhvr>
                                        <p:cTn id="60" dur="1" fill="hold">
                                          <p:stCondLst>
                                            <p:cond delay="0"/>
                                          </p:stCondLst>
                                        </p:cTn>
                                        <p:tgtEl>
                                          <p:spTgt spid="716"/>
                                        </p:tgtEl>
                                        <p:attrNameLst>
                                          <p:attrName>style.visibility</p:attrName>
                                        </p:attrNameLst>
                                      </p:cBhvr>
                                      <p:to>
                                        <p:strVal val="visible"/>
                                      </p:to>
                                    </p:set>
                                    <p:animEffect transition="in" filter="fade">
                                      <p:cBhvr>
                                        <p:cTn id="61" dur="1000"/>
                                        <p:tgtEl>
                                          <p:spTgt spid="716"/>
                                        </p:tgtEl>
                                      </p:cBhvr>
                                    </p:animEffect>
                                  </p:childTnLst>
                                </p:cTn>
                              </p:par>
                              <p:par>
                                <p:cTn id="62" presetID="10" presetClass="entr" presetSubtype="0" fill="hold" nodeType="withEffect">
                                  <p:stCondLst>
                                    <p:cond delay="0"/>
                                  </p:stCondLst>
                                  <p:childTnLst>
                                    <p:set>
                                      <p:cBhvr>
                                        <p:cTn id="63" dur="1" fill="hold">
                                          <p:stCondLst>
                                            <p:cond delay="0"/>
                                          </p:stCondLst>
                                        </p:cTn>
                                        <p:tgtEl>
                                          <p:spTgt spid="717"/>
                                        </p:tgtEl>
                                        <p:attrNameLst>
                                          <p:attrName>style.visibility</p:attrName>
                                        </p:attrNameLst>
                                      </p:cBhvr>
                                      <p:to>
                                        <p:strVal val="visible"/>
                                      </p:to>
                                    </p:set>
                                    <p:animEffect transition="in" filter="fade">
                                      <p:cBhvr>
                                        <p:cTn id="64" dur="1000"/>
                                        <p:tgtEl>
                                          <p:spTgt spid="717"/>
                                        </p:tgtEl>
                                      </p:cBhvr>
                                    </p:animEffect>
                                  </p:childTnLst>
                                </p:cTn>
                              </p:par>
                              <p:par>
                                <p:cTn id="65" presetID="10" presetClass="entr" presetSubtype="0" fill="hold" nodeType="withEffect">
                                  <p:stCondLst>
                                    <p:cond delay="0"/>
                                  </p:stCondLst>
                                  <p:childTnLst>
                                    <p:set>
                                      <p:cBhvr>
                                        <p:cTn id="66" dur="1" fill="hold">
                                          <p:stCondLst>
                                            <p:cond delay="0"/>
                                          </p:stCondLst>
                                        </p:cTn>
                                        <p:tgtEl>
                                          <p:spTgt spid="718"/>
                                        </p:tgtEl>
                                        <p:attrNameLst>
                                          <p:attrName>style.visibility</p:attrName>
                                        </p:attrNameLst>
                                      </p:cBhvr>
                                      <p:to>
                                        <p:strVal val="visible"/>
                                      </p:to>
                                    </p:set>
                                    <p:animEffect transition="in" filter="fade">
                                      <p:cBhvr>
                                        <p:cTn id="67" dur="1000"/>
                                        <p:tgtEl>
                                          <p:spTgt spid="718"/>
                                        </p:tgtEl>
                                      </p:cBhvr>
                                    </p:animEffect>
                                  </p:childTnLst>
                                </p:cTn>
                              </p:par>
                              <p:par>
                                <p:cTn id="68" presetID="10" presetClass="entr" presetSubtype="0" fill="hold" nodeType="withEffect">
                                  <p:stCondLst>
                                    <p:cond delay="0"/>
                                  </p:stCondLst>
                                  <p:childTnLst>
                                    <p:set>
                                      <p:cBhvr>
                                        <p:cTn id="69" dur="1" fill="hold">
                                          <p:stCondLst>
                                            <p:cond delay="0"/>
                                          </p:stCondLst>
                                        </p:cTn>
                                        <p:tgtEl>
                                          <p:spTgt spid="719"/>
                                        </p:tgtEl>
                                        <p:attrNameLst>
                                          <p:attrName>style.visibility</p:attrName>
                                        </p:attrNameLst>
                                      </p:cBhvr>
                                      <p:to>
                                        <p:strVal val="visible"/>
                                      </p:to>
                                    </p:set>
                                    <p:animEffect transition="in" filter="fade">
                                      <p:cBhvr>
                                        <p:cTn id="70" dur="1000"/>
                                        <p:tgtEl>
                                          <p:spTgt spid="719"/>
                                        </p:tgtEl>
                                      </p:cBhvr>
                                    </p:animEffect>
                                  </p:childTnLst>
                                </p:cTn>
                              </p:par>
                              <p:par>
                                <p:cTn id="71" presetID="10" presetClass="entr" presetSubtype="0" fill="hold" nodeType="withEffect">
                                  <p:stCondLst>
                                    <p:cond delay="0"/>
                                  </p:stCondLst>
                                  <p:childTnLst>
                                    <p:set>
                                      <p:cBhvr>
                                        <p:cTn id="72" dur="1" fill="hold">
                                          <p:stCondLst>
                                            <p:cond delay="0"/>
                                          </p:stCondLst>
                                        </p:cTn>
                                        <p:tgtEl>
                                          <p:spTgt spid="720"/>
                                        </p:tgtEl>
                                        <p:attrNameLst>
                                          <p:attrName>style.visibility</p:attrName>
                                        </p:attrNameLst>
                                      </p:cBhvr>
                                      <p:to>
                                        <p:strVal val="visible"/>
                                      </p:to>
                                    </p:set>
                                    <p:animEffect transition="in" filter="fade">
                                      <p:cBhvr>
                                        <p:cTn id="73" dur="1000"/>
                                        <p:tgtEl>
                                          <p:spTgt spid="720"/>
                                        </p:tgtEl>
                                      </p:cBhvr>
                                    </p:animEffect>
                                  </p:childTnLst>
                                </p:cTn>
                              </p:par>
                              <p:par>
                                <p:cTn id="74" presetID="10" presetClass="entr" presetSubtype="0" fill="hold" nodeType="withEffect">
                                  <p:stCondLst>
                                    <p:cond delay="0"/>
                                  </p:stCondLst>
                                  <p:childTnLst>
                                    <p:set>
                                      <p:cBhvr>
                                        <p:cTn id="75" dur="1" fill="hold">
                                          <p:stCondLst>
                                            <p:cond delay="0"/>
                                          </p:stCondLst>
                                        </p:cTn>
                                        <p:tgtEl>
                                          <p:spTgt spid="721"/>
                                        </p:tgtEl>
                                        <p:attrNameLst>
                                          <p:attrName>style.visibility</p:attrName>
                                        </p:attrNameLst>
                                      </p:cBhvr>
                                      <p:to>
                                        <p:strVal val="visible"/>
                                      </p:to>
                                    </p:set>
                                    <p:animEffect transition="in" filter="fade">
                                      <p:cBhvr>
                                        <p:cTn id="76" dur="1000"/>
                                        <p:tgtEl>
                                          <p:spTgt spid="721"/>
                                        </p:tgtEl>
                                      </p:cBhvr>
                                    </p:animEffect>
                                  </p:childTnLst>
                                </p:cTn>
                              </p:par>
                              <p:par>
                                <p:cTn id="77" presetID="10" presetClass="entr" presetSubtype="0" fill="hold" nodeType="withEffect">
                                  <p:stCondLst>
                                    <p:cond delay="0"/>
                                  </p:stCondLst>
                                  <p:childTnLst>
                                    <p:set>
                                      <p:cBhvr>
                                        <p:cTn id="78" dur="1" fill="hold">
                                          <p:stCondLst>
                                            <p:cond delay="0"/>
                                          </p:stCondLst>
                                        </p:cTn>
                                        <p:tgtEl>
                                          <p:spTgt spid="722"/>
                                        </p:tgtEl>
                                        <p:attrNameLst>
                                          <p:attrName>style.visibility</p:attrName>
                                        </p:attrNameLst>
                                      </p:cBhvr>
                                      <p:to>
                                        <p:strVal val="visible"/>
                                      </p:to>
                                    </p:set>
                                    <p:animEffect transition="in" filter="fade">
                                      <p:cBhvr>
                                        <p:cTn id="79" dur="1000"/>
                                        <p:tgtEl>
                                          <p:spTgt spid="722"/>
                                        </p:tgtEl>
                                      </p:cBhvr>
                                    </p:animEffect>
                                  </p:childTnLst>
                                </p:cTn>
                              </p:par>
                              <p:par>
                                <p:cTn id="80" presetID="10" presetClass="entr" presetSubtype="0" fill="hold" nodeType="withEffect">
                                  <p:stCondLst>
                                    <p:cond delay="0"/>
                                  </p:stCondLst>
                                  <p:childTnLst>
                                    <p:set>
                                      <p:cBhvr>
                                        <p:cTn id="81" dur="1" fill="hold">
                                          <p:stCondLst>
                                            <p:cond delay="0"/>
                                          </p:stCondLst>
                                        </p:cTn>
                                        <p:tgtEl>
                                          <p:spTgt spid="723"/>
                                        </p:tgtEl>
                                        <p:attrNameLst>
                                          <p:attrName>style.visibility</p:attrName>
                                        </p:attrNameLst>
                                      </p:cBhvr>
                                      <p:to>
                                        <p:strVal val="visible"/>
                                      </p:to>
                                    </p:set>
                                    <p:animEffect transition="in" filter="fade">
                                      <p:cBhvr>
                                        <p:cTn id="82" dur="1000"/>
                                        <p:tgtEl>
                                          <p:spTgt spid="723"/>
                                        </p:tgtEl>
                                      </p:cBhvr>
                                    </p:animEffect>
                                  </p:childTnLst>
                                </p:cTn>
                              </p:par>
                              <p:par>
                                <p:cTn id="83" presetID="10" presetClass="entr" presetSubtype="0" fill="hold" nodeType="withEffect">
                                  <p:stCondLst>
                                    <p:cond delay="0"/>
                                  </p:stCondLst>
                                  <p:childTnLst>
                                    <p:set>
                                      <p:cBhvr>
                                        <p:cTn id="84" dur="1" fill="hold">
                                          <p:stCondLst>
                                            <p:cond delay="0"/>
                                          </p:stCondLst>
                                        </p:cTn>
                                        <p:tgtEl>
                                          <p:spTgt spid="724"/>
                                        </p:tgtEl>
                                        <p:attrNameLst>
                                          <p:attrName>style.visibility</p:attrName>
                                        </p:attrNameLst>
                                      </p:cBhvr>
                                      <p:to>
                                        <p:strVal val="visible"/>
                                      </p:to>
                                    </p:set>
                                    <p:animEffect transition="in" filter="fade">
                                      <p:cBhvr>
                                        <p:cTn id="85" dur="1000"/>
                                        <p:tgtEl>
                                          <p:spTgt spid="724"/>
                                        </p:tgtEl>
                                      </p:cBhvr>
                                    </p:animEffect>
                                  </p:childTnLst>
                                </p:cTn>
                              </p:par>
                              <p:par>
                                <p:cTn id="86" presetID="10" presetClass="entr" presetSubtype="0" fill="hold" nodeType="withEffect">
                                  <p:stCondLst>
                                    <p:cond delay="0"/>
                                  </p:stCondLst>
                                  <p:childTnLst>
                                    <p:set>
                                      <p:cBhvr>
                                        <p:cTn id="87" dur="1" fill="hold">
                                          <p:stCondLst>
                                            <p:cond delay="0"/>
                                          </p:stCondLst>
                                        </p:cTn>
                                        <p:tgtEl>
                                          <p:spTgt spid="725"/>
                                        </p:tgtEl>
                                        <p:attrNameLst>
                                          <p:attrName>style.visibility</p:attrName>
                                        </p:attrNameLst>
                                      </p:cBhvr>
                                      <p:to>
                                        <p:strVal val="visible"/>
                                      </p:to>
                                    </p:set>
                                    <p:animEffect transition="in" filter="fade">
                                      <p:cBhvr>
                                        <p:cTn id="88" dur="1000"/>
                                        <p:tgtEl>
                                          <p:spTgt spid="725"/>
                                        </p:tgtEl>
                                      </p:cBhvr>
                                    </p:animEffect>
                                  </p:childTnLst>
                                </p:cTn>
                              </p:par>
                              <p:par>
                                <p:cTn id="89" presetID="10" presetClass="entr" presetSubtype="0" fill="hold" nodeType="withEffect">
                                  <p:stCondLst>
                                    <p:cond delay="0"/>
                                  </p:stCondLst>
                                  <p:childTnLst>
                                    <p:set>
                                      <p:cBhvr>
                                        <p:cTn id="90" dur="1" fill="hold">
                                          <p:stCondLst>
                                            <p:cond delay="0"/>
                                          </p:stCondLst>
                                        </p:cTn>
                                        <p:tgtEl>
                                          <p:spTgt spid="726"/>
                                        </p:tgtEl>
                                        <p:attrNameLst>
                                          <p:attrName>style.visibility</p:attrName>
                                        </p:attrNameLst>
                                      </p:cBhvr>
                                      <p:to>
                                        <p:strVal val="visible"/>
                                      </p:to>
                                    </p:set>
                                    <p:animEffect transition="in" filter="fade">
                                      <p:cBhvr>
                                        <p:cTn id="91" dur="1000"/>
                                        <p:tgtEl>
                                          <p:spTgt spid="726"/>
                                        </p:tgtEl>
                                      </p:cBhvr>
                                    </p:animEffect>
                                  </p:childTnLst>
                                </p:cTn>
                              </p:par>
                              <p:par>
                                <p:cTn id="92" presetID="10" presetClass="entr" presetSubtype="0" fill="hold" nodeType="withEffect">
                                  <p:stCondLst>
                                    <p:cond delay="0"/>
                                  </p:stCondLst>
                                  <p:childTnLst>
                                    <p:set>
                                      <p:cBhvr>
                                        <p:cTn id="93" dur="1" fill="hold">
                                          <p:stCondLst>
                                            <p:cond delay="0"/>
                                          </p:stCondLst>
                                        </p:cTn>
                                        <p:tgtEl>
                                          <p:spTgt spid="727"/>
                                        </p:tgtEl>
                                        <p:attrNameLst>
                                          <p:attrName>style.visibility</p:attrName>
                                        </p:attrNameLst>
                                      </p:cBhvr>
                                      <p:to>
                                        <p:strVal val="visible"/>
                                      </p:to>
                                    </p:set>
                                    <p:animEffect transition="in" filter="fade">
                                      <p:cBhvr>
                                        <p:cTn id="94" dur="1000"/>
                                        <p:tgtEl>
                                          <p:spTgt spid="727"/>
                                        </p:tgtEl>
                                      </p:cBhvr>
                                    </p:animEffect>
                                  </p:childTnLst>
                                </p:cTn>
                              </p:par>
                              <p:par>
                                <p:cTn id="95" presetID="10" presetClass="entr" presetSubtype="0" fill="hold" nodeType="withEffect">
                                  <p:stCondLst>
                                    <p:cond delay="0"/>
                                  </p:stCondLst>
                                  <p:childTnLst>
                                    <p:set>
                                      <p:cBhvr>
                                        <p:cTn id="96" dur="1" fill="hold">
                                          <p:stCondLst>
                                            <p:cond delay="0"/>
                                          </p:stCondLst>
                                        </p:cTn>
                                        <p:tgtEl>
                                          <p:spTgt spid="728"/>
                                        </p:tgtEl>
                                        <p:attrNameLst>
                                          <p:attrName>style.visibility</p:attrName>
                                        </p:attrNameLst>
                                      </p:cBhvr>
                                      <p:to>
                                        <p:strVal val="visible"/>
                                      </p:to>
                                    </p:set>
                                    <p:animEffect transition="in" filter="fade">
                                      <p:cBhvr>
                                        <p:cTn id="97" dur="1000"/>
                                        <p:tgtEl>
                                          <p:spTgt spid="728"/>
                                        </p:tgtEl>
                                      </p:cBhvr>
                                    </p:animEffect>
                                  </p:childTnLst>
                                </p:cTn>
                              </p:par>
                              <p:par>
                                <p:cTn id="98" presetID="10" presetClass="entr" presetSubtype="0" fill="hold" nodeType="withEffect">
                                  <p:stCondLst>
                                    <p:cond delay="0"/>
                                  </p:stCondLst>
                                  <p:childTnLst>
                                    <p:set>
                                      <p:cBhvr>
                                        <p:cTn id="99" dur="1" fill="hold">
                                          <p:stCondLst>
                                            <p:cond delay="0"/>
                                          </p:stCondLst>
                                        </p:cTn>
                                        <p:tgtEl>
                                          <p:spTgt spid="740"/>
                                        </p:tgtEl>
                                        <p:attrNameLst>
                                          <p:attrName>style.visibility</p:attrName>
                                        </p:attrNameLst>
                                      </p:cBhvr>
                                      <p:to>
                                        <p:strVal val="visible"/>
                                      </p:to>
                                    </p:set>
                                    <p:animEffect transition="in" filter="fade">
                                      <p:cBhvr>
                                        <p:cTn id="100" dur="700"/>
                                        <p:tgtEl>
                                          <p:spTgt spid="740"/>
                                        </p:tgtEl>
                                      </p:cBhvr>
                                    </p:animEffect>
                                  </p:childTnLst>
                                </p:cTn>
                              </p:par>
                              <p:par>
                                <p:cTn id="101" presetID="10" presetClass="entr" presetSubtype="0" fill="hold" nodeType="withEffect">
                                  <p:stCondLst>
                                    <p:cond delay="0"/>
                                  </p:stCondLst>
                                  <p:childTnLst>
                                    <p:set>
                                      <p:cBhvr>
                                        <p:cTn id="102" dur="1" fill="hold">
                                          <p:stCondLst>
                                            <p:cond delay="0"/>
                                          </p:stCondLst>
                                        </p:cTn>
                                        <p:tgtEl>
                                          <p:spTgt spid="729"/>
                                        </p:tgtEl>
                                        <p:attrNameLst>
                                          <p:attrName>style.visibility</p:attrName>
                                        </p:attrNameLst>
                                      </p:cBhvr>
                                      <p:to>
                                        <p:strVal val="visible"/>
                                      </p:to>
                                    </p:set>
                                    <p:animEffect transition="in" filter="fade">
                                      <p:cBhvr>
                                        <p:cTn id="103" dur="1000"/>
                                        <p:tgtEl>
                                          <p:spTgt spid="729"/>
                                        </p:tgtEl>
                                      </p:cBhvr>
                                    </p:animEffect>
                                  </p:childTnLst>
                                </p:cTn>
                              </p:par>
                              <p:par>
                                <p:cTn id="104" presetID="10" presetClass="entr" presetSubtype="0" fill="hold" nodeType="withEffect">
                                  <p:stCondLst>
                                    <p:cond delay="0"/>
                                  </p:stCondLst>
                                  <p:childTnLst>
                                    <p:set>
                                      <p:cBhvr>
                                        <p:cTn id="105" dur="1" fill="hold">
                                          <p:stCondLst>
                                            <p:cond delay="0"/>
                                          </p:stCondLst>
                                        </p:cTn>
                                        <p:tgtEl>
                                          <p:spTgt spid="730"/>
                                        </p:tgtEl>
                                        <p:attrNameLst>
                                          <p:attrName>style.visibility</p:attrName>
                                        </p:attrNameLst>
                                      </p:cBhvr>
                                      <p:to>
                                        <p:strVal val="visible"/>
                                      </p:to>
                                    </p:set>
                                    <p:animEffect transition="in" filter="fade">
                                      <p:cBhvr>
                                        <p:cTn id="106" dur="1000"/>
                                        <p:tgtEl>
                                          <p:spTgt spid="730"/>
                                        </p:tgtEl>
                                      </p:cBhvr>
                                    </p:animEffect>
                                  </p:childTnLst>
                                </p:cTn>
                              </p:par>
                              <p:par>
                                <p:cTn id="107" presetID="10" presetClass="entr" presetSubtype="0" fill="hold" nodeType="withEffect">
                                  <p:stCondLst>
                                    <p:cond delay="0"/>
                                  </p:stCondLst>
                                  <p:childTnLst>
                                    <p:set>
                                      <p:cBhvr>
                                        <p:cTn id="108" dur="1" fill="hold">
                                          <p:stCondLst>
                                            <p:cond delay="0"/>
                                          </p:stCondLst>
                                        </p:cTn>
                                        <p:tgtEl>
                                          <p:spTgt spid="731"/>
                                        </p:tgtEl>
                                        <p:attrNameLst>
                                          <p:attrName>style.visibility</p:attrName>
                                        </p:attrNameLst>
                                      </p:cBhvr>
                                      <p:to>
                                        <p:strVal val="visible"/>
                                      </p:to>
                                    </p:set>
                                    <p:animEffect transition="in" filter="fade">
                                      <p:cBhvr>
                                        <p:cTn id="109" dur="700"/>
                                        <p:tgtEl>
                                          <p:spTgt spid="731"/>
                                        </p:tgtEl>
                                      </p:cBhvr>
                                    </p:animEffect>
                                  </p:childTnLst>
                                </p:cTn>
                              </p:par>
                              <p:par>
                                <p:cTn id="110" presetID="10" presetClass="entr" presetSubtype="0" fill="hold" nodeType="withEffect">
                                  <p:stCondLst>
                                    <p:cond delay="0"/>
                                  </p:stCondLst>
                                  <p:childTnLst>
                                    <p:set>
                                      <p:cBhvr>
                                        <p:cTn id="111" dur="1" fill="hold">
                                          <p:stCondLst>
                                            <p:cond delay="0"/>
                                          </p:stCondLst>
                                        </p:cTn>
                                        <p:tgtEl>
                                          <p:spTgt spid="732"/>
                                        </p:tgtEl>
                                        <p:attrNameLst>
                                          <p:attrName>style.visibility</p:attrName>
                                        </p:attrNameLst>
                                      </p:cBhvr>
                                      <p:to>
                                        <p:strVal val="visible"/>
                                      </p:to>
                                    </p:set>
                                    <p:animEffect transition="in" filter="fade">
                                      <p:cBhvr>
                                        <p:cTn id="112" dur="2100"/>
                                        <p:tgtEl>
                                          <p:spTgt spid="73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03"/>
                                        </p:tgtEl>
                                        <p:attrNameLst>
                                          <p:attrName>style.visibility</p:attrName>
                                        </p:attrNameLst>
                                      </p:cBhvr>
                                      <p:to>
                                        <p:strVal val="visible"/>
                                      </p:to>
                                    </p:set>
                                    <p:animEffect transition="in" filter="fade">
                                      <p:cBhvr>
                                        <p:cTn id="117" dur="1000"/>
                                        <p:tgtEl>
                                          <p:spTgt spid="70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36"/>
                                        </p:tgtEl>
                                        <p:attrNameLst>
                                          <p:attrName>style.visibility</p:attrName>
                                        </p:attrNameLst>
                                      </p:cBhvr>
                                      <p:to>
                                        <p:strVal val="visible"/>
                                      </p:to>
                                    </p:set>
                                    <p:animEffect transition="in" filter="fade">
                                      <p:cBhvr>
                                        <p:cTn id="122" dur="1000"/>
                                        <p:tgtEl>
                                          <p:spTgt spid="736"/>
                                        </p:tgtEl>
                                      </p:cBhvr>
                                    </p:animEffect>
                                  </p:childTnLst>
                                </p:cTn>
                              </p:par>
                              <p:par>
                                <p:cTn id="123" presetID="10" presetClass="entr" presetSubtype="0" fill="hold" nodeType="withEffect">
                                  <p:stCondLst>
                                    <p:cond delay="0"/>
                                  </p:stCondLst>
                                  <p:childTnLst>
                                    <p:set>
                                      <p:cBhvr>
                                        <p:cTn id="124" dur="1" fill="hold">
                                          <p:stCondLst>
                                            <p:cond delay="0"/>
                                          </p:stCondLst>
                                        </p:cTn>
                                        <p:tgtEl>
                                          <p:spTgt spid="737"/>
                                        </p:tgtEl>
                                        <p:attrNameLst>
                                          <p:attrName>style.visibility</p:attrName>
                                        </p:attrNameLst>
                                      </p:cBhvr>
                                      <p:to>
                                        <p:strVal val="visible"/>
                                      </p:to>
                                    </p:set>
                                    <p:animEffect transition="in" filter="fade">
                                      <p:cBhvr>
                                        <p:cTn id="125" dur="1000"/>
                                        <p:tgtEl>
                                          <p:spTgt spid="737"/>
                                        </p:tgtEl>
                                      </p:cBhvr>
                                    </p:animEffect>
                                  </p:childTnLst>
                                </p:cTn>
                              </p:par>
                              <p:par>
                                <p:cTn id="126" presetID="10" presetClass="entr" presetSubtype="0" fill="hold" nodeType="withEffect">
                                  <p:stCondLst>
                                    <p:cond delay="0"/>
                                  </p:stCondLst>
                                  <p:childTnLst>
                                    <p:set>
                                      <p:cBhvr>
                                        <p:cTn id="127" dur="1" fill="hold">
                                          <p:stCondLst>
                                            <p:cond delay="0"/>
                                          </p:stCondLst>
                                        </p:cTn>
                                        <p:tgtEl>
                                          <p:spTgt spid="738"/>
                                        </p:tgtEl>
                                        <p:attrNameLst>
                                          <p:attrName>style.visibility</p:attrName>
                                        </p:attrNameLst>
                                      </p:cBhvr>
                                      <p:to>
                                        <p:strVal val="visible"/>
                                      </p:to>
                                    </p:set>
                                    <p:animEffect transition="in" filter="fade">
                                      <p:cBhvr>
                                        <p:cTn id="128" dur="1000"/>
                                        <p:tgtEl>
                                          <p:spTgt spid="738"/>
                                        </p:tgtEl>
                                      </p:cBhvr>
                                    </p:animEffect>
                                  </p:childTnLst>
                                </p:cTn>
                              </p:par>
                              <p:par>
                                <p:cTn id="129" presetID="10" presetClass="entr" presetSubtype="0" fill="hold" nodeType="withEffect">
                                  <p:stCondLst>
                                    <p:cond delay="0"/>
                                  </p:stCondLst>
                                  <p:childTnLst>
                                    <p:set>
                                      <p:cBhvr>
                                        <p:cTn id="130" dur="1" fill="hold">
                                          <p:stCondLst>
                                            <p:cond delay="0"/>
                                          </p:stCondLst>
                                        </p:cTn>
                                        <p:tgtEl>
                                          <p:spTgt spid="739"/>
                                        </p:tgtEl>
                                        <p:attrNameLst>
                                          <p:attrName>style.visibility</p:attrName>
                                        </p:attrNameLst>
                                      </p:cBhvr>
                                      <p:to>
                                        <p:strVal val="visible"/>
                                      </p:to>
                                    </p:set>
                                    <p:animEffect transition="in" filter="fade">
                                      <p:cBhvr>
                                        <p:cTn id="131" dur="1000"/>
                                        <p:tgtEl>
                                          <p:spTgt spid="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6"/>
        <p:cNvGrpSpPr/>
        <p:nvPr/>
      </p:nvGrpSpPr>
      <p:grpSpPr>
        <a:xfrm>
          <a:off x="0" y="0"/>
          <a:ext cx="0" cy="0"/>
          <a:chOff x="0" y="0"/>
          <a:chExt cx="0" cy="0"/>
        </a:xfrm>
      </p:grpSpPr>
      <p:sp>
        <p:nvSpPr>
          <p:cNvPr id="747" name="Google Shape;747;p36"/>
          <p:cNvSpPr txBox="1">
            <a:spLocks noGrp="1"/>
          </p:cNvSpPr>
          <p:nvPr>
            <p:ph type="sldNum" idx="12"/>
          </p:nvPr>
        </p:nvSpPr>
        <p:spPr>
          <a:xfrm>
            <a:off x="8548658" y="4587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748" name="Google Shape;748;p36"/>
          <p:cNvSpPr txBox="1"/>
          <p:nvPr/>
        </p:nvSpPr>
        <p:spPr>
          <a:xfrm>
            <a:off x="2288975" y="3499175"/>
            <a:ext cx="1678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i="1">
              <a:latin typeface="Times New Roman"/>
              <a:ea typeface="Times New Roman"/>
              <a:cs typeface="Times New Roman"/>
              <a:sym typeface="Times New Roman"/>
            </a:endParaRPr>
          </a:p>
        </p:txBody>
      </p:sp>
      <p:pic>
        <p:nvPicPr>
          <p:cNvPr id="749" name="Google Shape;749;p36"/>
          <p:cNvPicPr preferRelativeResize="0"/>
          <p:nvPr/>
        </p:nvPicPr>
        <p:blipFill>
          <a:blip r:embed="rId4">
            <a:alphaModFix/>
          </a:blip>
          <a:stretch>
            <a:fillRect/>
          </a:stretch>
        </p:blipFill>
        <p:spPr>
          <a:xfrm>
            <a:off x="3469813" y="2365030"/>
            <a:ext cx="1922700" cy="2483896"/>
          </a:xfrm>
          <a:prstGeom prst="rect">
            <a:avLst/>
          </a:prstGeom>
          <a:noFill/>
          <a:ln>
            <a:noFill/>
          </a:ln>
        </p:spPr>
      </p:pic>
      <p:pic>
        <p:nvPicPr>
          <p:cNvPr id="750" name="Google Shape;750;p36" descr="{&quot;backgroundColor&quot;:&quot;#ffffff&quot;,&quot;aid&quot;:null,&quot;type&quot;:&quot;$&quot;,&quot;id&quot;:&quot;16&quot;,&quot;backgroundColorModified&quot;:false,&quot;font&quot;:{&quot;size&quot;:15.5,&quot;family&quot;:&quot;Arial&quot;,&quot;color&quot;:&quot;#000000&quot;},&quot;code&quot;:&quot;$X_{1},\\ldots ,X_{n}$&quot;,&quot;ts&quot;:1624246679164,&quot;cs&quot;:&quot;SQNUtDDrlMvtOGaerh5vXQ==&quot;,&quot;size&quot;:{&quot;width&quot;:112.83333333333333,&quot;height&quot;:21.333333333333332}}"/>
          <p:cNvPicPr preferRelativeResize="0"/>
          <p:nvPr/>
        </p:nvPicPr>
        <p:blipFill>
          <a:blip r:embed="rId5">
            <a:alphaModFix/>
          </a:blip>
          <a:stretch>
            <a:fillRect/>
          </a:stretch>
        </p:blipFill>
        <p:spPr>
          <a:xfrm>
            <a:off x="4048361" y="4424814"/>
            <a:ext cx="1074738" cy="203200"/>
          </a:xfrm>
          <a:prstGeom prst="rect">
            <a:avLst/>
          </a:prstGeom>
          <a:noFill/>
          <a:ln>
            <a:noFill/>
          </a:ln>
        </p:spPr>
      </p:pic>
      <p:sp>
        <p:nvSpPr>
          <p:cNvPr id="751" name="Google Shape;751;p36"/>
          <p:cNvSpPr txBox="1"/>
          <p:nvPr/>
        </p:nvSpPr>
        <p:spPr>
          <a:xfrm>
            <a:off x="2080975" y="22876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pic>
        <p:nvPicPr>
          <p:cNvPr id="752" name="Google Shape;752;p36"/>
          <p:cNvPicPr preferRelativeResize="0"/>
          <p:nvPr/>
        </p:nvPicPr>
        <p:blipFill>
          <a:blip r:embed="rId6">
            <a:alphaModFix/>
          </a:blip>
          <a:stretch>
            <a:fillRect/>
          </a:stretch>
        </p:blipFill>
        <p:spPr>
          <a:xfrm>
            <a:off x="6215413" y="2461050"/>
            <a:ext cx="2301963" cy="2334883"/>
          </a:xfrm>
          <a:prstGeom prst="rect">
            <a:avLst/>
          </a:prstGeom>
          <a:noFill/>
          <a:ln>
            <a:noFill/>
          </a:ln>
        </p:spPr>
      </p:pic>
      <p:sp>
        <p:nvSpPr>
          <p:cNvPr id="753" name="Google Shape;753;p36"/>
          <p:cNvSpPr txBox="1"/>
          <p:nvPr/>
        </p:nvSpPr>
        <p:spPr>
          <a:xfrm>
            <a:off x="5763750" y="4512650"/>
            <a:ext cx="33804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The hand dominance of all Berkeley residents.</a:t>
            </a:r>
            <a:endParaRPr sz="1000"/>
          </a:p>
        </p:txBody>
      </p:sp>
      <p:sp>
        <p:nvSpPr>
          <p:cNvPr id="754" name="Google Shape;754;p36"/>
          <p:cNvSpPr txBox="1"/>
          <p:nvPr/>
        </p:nvSpPr>
        <p:spPr>
          <a:xfrm>
            <a:off x="428825" y="941525"/>
            <a:ext cx="8387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Times New Roman"/>
                <a:ea typeface="Times New Roman"/>
                <a:cs typeface="Times New Roman"/>
                <a:sym typeface="Times New Roman"/>
              </a:rPr>
              <a:t>A coin lands heads with probability    . It is tossed 400 times: </a:t>
            </a:r>
            <a:endParaRPr sz="13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dk1"/>
                </a:solidFill>
                <a:latin typeface="Times New Roman"/>
                <a:ea typeface="Times New Roman"/>
                <a:cs typeface="Times New Roman"/>
                <a:sym typeface="Times New Roman"/>
              </a:rPr>
              <a:t>Can we assume the </a:t>
            </a:r>
            <a:r>
              <a:rPr lang="en" sz="1300">
                <a:solidFill>
                  <a:srgbClr val="674EA7"/>
                </a:solidFill>
                <a:latin typeface="Times New Roman"/>
                <a:ea typeface="Times New Roman"/>
                <a:cs typeface="Times New Roman"/>
                <a:sym typeface="Times New Roman"/>
              </a:rPr>
              <a:t>sampling distributions of each        are identically and independently distributed</a:t>
            </a:r>
            <a:r>
              <a:rPr lang="en" sz="1300">
                <a:solidFill>
                  <a:schemeClr val="dk1"/>
                </a:solidFill>
                <a:latin typeface="Times New Roman"/>
                <a:ea typeface="Times New Roman"/>
                <a:cs typeface="Times New Roman"/>
                <a:sym typeface="Times New Roman"/>
              </a:rPr>
              <a:t> (i.i.d)?</a:t>
            </a:r>
            <a:endParaRPr sz="1300">
              <a:solidFill>
                <a:schemeClr val="dk1"/>
              </a:solidFill>
              <a:latin typeface="Times New Roman"/>
              <a:ea typeface="Times New Roman"/>
              <a:cs typeface="Times New Roman"/>
              <a:sym typeface="Times New Roman"/>
            </a:endParaRPr>
          </a:p>
        </p:txBody>
      </p:sp>
      <p:pic>
        <p:nvPicPr>
          <p:cNvPr id="755" name="Google Shape;755;p36" descr="{&quot;type&quot;:&quot;$&quot;,&quot;aid&quot;:null,&quot;code&quot;:&quot;$p$&quot;,&quot;backgroundColor&quot;:&quot;#ffffff&quot;,&quot;backgroundColorModified&quot;:false,&quot;font&quot;:{&quot;family&quot;:&quot;Times New Roman&quot;,&quot;color&quot;:&quot;#000000&quot;,&quot;size&quot;:13},&quot;id&quot;:&quot;46&quot;,&quot;ts&quot;:1624303172612,&quot;cs&quot;:&quot;rmw4Au/URWvCIjizjxdoiA==&quot;,&quot;size&quot;:{&quot;width&quot;:9,&quot;height&quot;:11}}"/>
          <p:cNvPicPr preferRelativeResize="0"/>
          <p:nvPr/>
        </p:nvPicPr>
        <p:blipFill>
          <a:blip r:embed="rId7">
            <a:alphaModFix/>
          </a:blip>
          <a:stretch>
            <a:fillRect/>
          </a:stretch>
        </p:blipFill>
        <p:spPr>
          <a:xfrm>
            <a:off x="2927125" y="1081588"/>
            <a:ext cx="85725" cy="104775"/>
          </a:xfrm>
          <a:prstGeom prst="rect">
            <a:avLst/>
          </a:prstGeom>
          <a:noFill/>
          <a:ln>
            <a:noFill/>
          </a:ln>
        </p:spPr>
      </p:pic>
      <p:pic>
        <p:nvPicPr>
          <p:cNvPr id="756" name="Google Shape;756;p36" descr="{&quot;aid&quot;:null,&quot;type&quot;:&quot;$&quot;,&quot;backgroundColorModified&quot;:false,&quot;id&quot;:&quot;47&quot;,&quot;code&quot;:&quot;$X_{1},\\ldots,X_{400}$&quot;,&quot;backgroundColor&quot;:&quot;#ffffff&quot;,&quot;font&quot;:{&quot;size&quot;:13,&quot;color&quot;:&quot;#000000&quot;,&quot;family&quot;:&quot;Times New Roman&quot;},&quot;ts&quot;:1624303235486,&quot;cs&quot;:&quot;wV35ULUH7BKx4lZH6TMmBA==&quot;,&quot;size&quot;:{&quot;width&quot;:93.16666666666667,&quot;height&quot;:15.166666666666666}}"/>
          <p:cNvPicPr preferRelativeResize="0"/>
          <p:nvPr/>
        </p:nvPicPr>
        <p:blipFill>
          <a:blip r:embed="rId8">
            <a:alphaModFix/>
          </a:blip>
          <a:stretch>
            <a:fillRect/>
          </a:stretch>
        </p:blipFill>
        <p:spPr>
          <a:xfrm>
            <a:off x="4624200" y="1061750"/>
            <a:ext cx="887413" cy="144463"/>
          </a:xfrm>
          <a:prstGeom prst="rect">
            <a:avLst/>
          </a:prstGeom>
          <a:noFill/>
          <a:ln>
            <a:noFill/>
          </a:ln>
        </p:spPr>
      </p:pic>
      <p:pic>
        <p:nvPicPr>
          <p:cNvPr id="757" name="Google Shape;757;p36" descr="{&quot;backgroundColorModified&quot;:false,&quot;backgroundColor&quot;:&quot;#ffffff&quot;,&quot;type&quot;:&quot;$&quot;,&quot;id&quot;:&quot;48&quot;,&quot;code&quot;:&quot;$X_{l}$&quot;,&quot;font&quot;:{&quot;family&quot;:&quot;Times New Roman&quot;,&quot;color&quot;:&quot;#000000&quot;,&quot;size&quot;:13},&quot;aid&quot;:null,&quot;ts&quot;:1624303294454,&quot;cs&quot;:&quot;wr2JS05z3zgO9GNeE12ZxA==&quot;,&quot;size&quot;:{&quot;width&quot;:17.5,&quot;height&quot;:14.666666666666666}}"/>
          <p:cNvPicPr preferRelativeResize="0"/>
          <p:nvPr/>
        </p:nvPicPr>
        <p:blipFill>
          <a:blip r:embed="rId9">
            <a:alphaModFix/>
          </a:blip>
          <a:stretch>
            <a:fillRect/>
          </a:stretch>
        </p:blipFill>
        <p:spPr>
          <a:xfrm>
            <a:off x="3895950" y="1273650"/>
            <a:ext cx="166688" cy="139700"/>
          </a:xfrm>
          <a:prstGeom prst="rect">
            <a:avLst/>
          </a:prstGeom>
          <a:noFill/>
          <a:ln>
            <a:noFill/>
          </a:ln>
        </p:spPr>
      </p:pic>
      <p:sp>
        <p:nvSpPr>
          <p:cNvPr id="758" name="Google Shape;758;p36"/>
          <p:cNvSpPr txBox="1"/>
          <p:nvPr/>
        </p:nvSpPr>
        <p:spPr>
          <a:xfrm>
            <a:off x="490050" y="1363513"/>
            <a:ext cx="86073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Times New Roman"/>
              <a:buChar char="●"/>
            </a:pPr>
            <a:r>
              <a:rPr lang="en" sz="1300" i="1">
                <a:latin typeface="Times New Roman"/>
                <a:ea typeface="Times New Roman"/>
                <a:cs typeface="Times New Roman"/>
                <a:sym typeface="Times New Roman"/>
              </a:rPr>
              <a:t>What is the population? What physical property does     capture?</a:t>
            </a:r>
            <a:endParaRPr sz="1300" i="1">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300" i="1">
                <a:latin typeface="Times New Roman"/>
                <a:ea typeface="Times New Roman"/>
                <a:cs typeface="Times New Roman"/>
                <a:sym typeface="Times New Roman"/>
              </a:rPr>
              <a:t>Would the population change after the coin is tossed one time? How about after 400 times?</a:t>
            </a:r>
            <a:endParaRPr sz="1300" i="1">
              <a:latin typeface="Times New Roman"/>
              <a:ea typeface="Times New Roman"/>
              <a:cs typeface="Times New Roman"/>
              <a:sym typeface="Times New Roman"/>
            </a:endParaRPr>
          </a:p>
        </p:txBody>
      </p:sp>
      <p:sp>
        <p:nvSpPr>
          <p:cNvPr id="759" name="Google Shape;759;p36"/>
          <p:cNvSpPr/>
          <p:nvPr/>
        </p:nvSpPr>
        <p:spPr>
          <a:xfrm>
            <a:off x="356488" y="2520725"/>
            <a:ext cx="1874100" cy="2046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txBox="1"/>
          <p:nvPr/>
        </p:nvSpPr>
        <p:spPr>
          <a:xfrm>
            <a:off x="275900" y="1805550"/>
            <a:ext cx="824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coin can be tossed infinite amount of times, and the true probability     should capture the proportion of heads landing among those infinite tosses.</a:t>
            </a:r>
            <a:endParaRPr/>
          </a:p>
        </p:txBody>
      </p:sp>
      <p:sp>
        <p:nvSpPr>
          <p:cNvPr id="761" name="Google Shape;761;p36"/>
          <p:cNvSpPr txBox="1"/>
          <p:nvPr/>
        </p:nvSpPr>
        <p:spPr>
          <a:xfrm>
            <a:off x="275900" y="4552225"/>
            <a:ext cx="236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Infinite amount of tossing </a:t>
            </a:r>
            <a:endParaRPr/>
          </a:p>
        </p:txBody>
      </p:sp>
      <p:pic>
        <p:nvPicPr>
          <p:cNvPr id="762" name="Google Shape;762;p36" descr="{&quot;type&quot;:&quot;$&quot;,&quot;aid&quot;:null,&quot;code&quot;:&quot;$p$&quot;,&quot;backgroundColor&quot;:&quot;#ffffff&quot;,&quot;backgroundColorModified&quot;:false,&quot;font&quot;:{&quot;family&quot;:&quot;Times New Roman&quot;,&quot;color&quot;:&quot;#000000&quot;,&quot;size&quot;:13},&quot;id&quot;:&quot;46&quot;,&quot;ts&quot;:1624303172612,&quot;cs&quot;:&quot;rmw4Au/URWvCIjizjxdoiA==&quot;,&quot;size&quot;:{&quot;width&quot;:9,&quot;height&quot;:11}}"/>
          <p:cNvPicPr preferRelativeResize="0"/>
          <p:nvPr/>
        </p:nvPicPr>
        <p:blipFill>
          <a:blip r:embed="rId7">
            <a:alphaModFix/>
          </a:blip>
          <a:stretch>
            <a:fillRect/>
          </a:stretch>
        </p:blipFill>
        <p:spPr>
          <a:xfrm>
            <a:off x="6053627" y="1979121"/>
            <a:ext cx="85725" cy="104781"/>
          </a:xfrm>
          <a:prstGeom prst="rect">
            <a:avLst/>
          </a:prstGeom>
          <a:noFill/>
          <a:ln>
            <a:noFill/>
          </a:ln>
        </p:spPr>
      </p:pic>
      <p:pic>
        <p:nvPicPr>
          <p:cNvPr id="763" name="Google Shape;763;p36" descr="{&quot;type&quot;:&quot;$&quot;,&quot;aid&quot;:null,&quot;code&quot;:&quot;$p$&quot;,&quot;backgroundColor&quot;:&quot;#ffffff&quot;,&quot;backgroundColorModified&quot;:false,&quot;font&quot;:{&quot;family&quot;:&quot;Times New Roman&quot;,&quot;color&quot;:&quot;#000000&quot;,&quot;size&quot;:13},&quot;id&quot;:&quot;46&quot;,&quot;ts&quot;:1624303172612,&quot;cs&quot;:&quot;rmw4Au/URWvCIjizjxdoiA==&quot;,&quot;size&quot;:{&quot;width&quot;:9,&quot;height&quot;:11}}"/>
          <p:cNvPicPr preferRelativeResize="0"/>
          <p:nvPr/>
        </p:nvPicPr>
        <p:blipFill>
          <a:blip r:embed="rId7">
            <a:alphaModFix/>
          </a:blip>
          <a:stretch>
            <a:fillRect/>
          </a:stretch>
        </p:blipFill>
        <p:spPr>
          <a:xfrm>
            <a:off x="4624188" y="1526513"/>
            <a:ext cx="85725" cy="104775"/>
          </a:xfrm>
          <a:prstGeom prst="rect">
            <a:avLst/>
          </a:prstGeom>
          <a:noFill/>
          <a:ln>
            <a:noFill/>
          </a:ln>
        </p:spPr>
      </p:pic>
      <p:cxnSp>
        <p:nvCxnSpPr>
          <p:cNvPr id="764" name="Google Shape;764;p36"/>
          <p:cNvCxnSpPr/>
          <p:nvPr/>
        </p:nvCxnSpPr>
        <p:spPr>
          <a:xfrm>
            <a:off x="2335463" y="3628404"/>
            <a:ext cx="1416000" cy="11400"/>
          </a:xfrm>
          <a:prstGeom prst="straightConnector1">
            <a:avLst/>
          </a:prstGeom>
          <a:noFill/>
          <a:ln w="9525" cap="flat" cmpd="sng">
            <a:solidFill>
              <a:schemeClr val="dk2"/>
            </a:solidFill>
            <a:prstDash val="solid"/>
            <a:round/>
            <a:headEnd type="none" w="med" len="med"/>
            <a:tailEnd type="triangle" w="med" len="med"/>
          </a:ln>
        </p:spPr>
      </p:cxnSp>
      <p:sp>
        <p:nvSpPr>
          <p:cNvPr id="765" name="Google Shape;765;p36"/>
          <p:cNvSpPr txBox="1"/>
          <p:nvPr/>
        </p:nvSpPr>
        <p:spPr>
          <a:xfrm>
            <a:off x="5944175" y="2042825"/>
            <a:ext cx="305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u="sng">
                <a:solidFill>
                  <a:srgbClr val="FF0000"/>
                </a:solidFill>
                <a:latin typeface="Times New Roman"/>
                <a:ea typeface="Times New Roman"/>
                <a:cs typeface="Times New Roman"/>
                <a:sym typeface="Times New Roman"/>
              </a:rPr>
              <a:t>For finite population, I.I.D can </a:t>
            </a:r>
            <a:r>
              <a:rPr lang="en" sz="1300" b="1" i="1" u="sng">
                <a:solidFill>
                  <a:srgbClr val="FF0000"/>
                </a:solidFill>
                <a:latin typeface="Times New Roman"/>
                <a:ea typeface="Times New Roman"/>
                <a:cs typeface="Times New Roman"/>
                <a:sym typeface="Times New Roman"/>
              </a:rPr>
              <a:t>only</a:t>
            </a:r>
            <a:r>
              <a:rPr lang="en" sz="1300" i="1" u="sng">
                <a:solidFill>
                  <a:srgbClr val="FF0000"/>
                </a:solidFill>
                <a:latin typeface="Times New Roman"/>
                <a:ea typeface="Times New Roman"/>
                <a:cs typeface="Times New Roman"/>
                <a:sym typeface="Times New Roman"/>
              </a:rPr>
              <a:t> be assumed if sampled </a:t>
            </a:r>
            <a:r>
              <a:rPr lang="en" sz="1300" b="1" i="1" u="sng">
                <a:solidFill>
                  <a:srgbClr val="FF0000"/>
                </a:solidFill>
                <a:latin typeface="Times New Roman"/>
                <a:ea typeface="Times New Roman"/>
                <a:cs typeface="Times New Roman"/>
                <a:sym typeface="Times New Roman"/>
              </a:rPr>
              <a:t>with</a:t>
            </a:r>
            <a:r>
              <a:rPr lang="en" sz="1300" i="1" u="sng">
                <a:solidFill>
                  <a:srgbClr val="FF0000"/>
                </a:solidFill>
                <a:latin typeface="Times New Roman"/>
                <a:ea typeface="Times New Roman"/>
                <a:cs typeface="Times New Roman"/>
                <a:sym typeface="Times New Roman"/>
              </a:rPr>
              <a:t> replacement</a:t>
            </a:r>
            <a:r>
              <a:rPr lang="en" sz="1300" b="1" i="1" u="sng">
                <a:solidFill>
                  <a:srgbClr val="FF0000"/>
                </a:solidFill>
                <a:latin typeface="Times New Roman"/>
                <a:ea typeface="Times New Roman"/>
                <a:cs typeface="Times New Roman"/>
                <a:sym typeface="Times New Roman"/>
              </a:rPr>
              <a:t>.</a:t>
            </a:r>
            <a:endParaRPr sz="1300" b="1" i="1" u="sng">
              <a:solidFill>
                <a:srgbClr val="FF0000"/>
              </a:solidFill>
              <a:latin typeface="Times New Roman"/>
              <a:ea typeface="Times New Roman"/>
              <a:cs typeface="Times New Roman"/>
              <a:sym typeface="Times New Roman"/>
            </a:endParaRPr>
          </a:p>
        </p:txBody>
      </p:sp>
      <p:sp>
        <p:nvSpPr>
          <p:cNvPr id="766" name="Google Shape;766;p36"/>
          <p:cNvSpPr txBox="1">
            <a:spLocks noGrp="1"/>
          </p:cNvSpPr>
          <p:nvPr>
            <p:ph type="title"/>
          </p:nvPr>
        </p:nvSpPr>
        <p:spPr>
          <a:xfrm>
            <a:off x="311700" y="445025"/>
            <a:ext cx="53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Infinite population - another example</a:t>
            </a:r>
            <a:endParaRPr sz="2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0"/>
                                        </p:tgtEl>
                                        <p:attrNameLst>
                                          <p:attrName>style.visibility</p:attrName>
                                        </p:attrNameLst>
                                      </p:cBhvr>
                                      <p:to>
                                        <p:strVal val="visible"/>
                                      </p:to>
                                    </p:set>
                                    <p:animEffect transition="in" filter="fade">
                                      <p:cBhvr>
                                        <p:cTn id="7" dur="1000"/>
                                        <p:tgtEl>
                                          <p:spTgt spid="760"/>
                                        </p:tgtEl>
                                      </p:cBhvr>
                                    </p:animEffect>
                                  </p:childTnLst>
                                </p:cTn>
                              </p:par>
                              <p:par>
                                <p:cTn id="8" presetID="10" presetClass="entr" presetSubtype="0" fill="hold" nodeType="withEffect">
                                  <p:stCondLst>
                                    <p:cond delay="0"/>
                                  </p:stCondLst>
                                  <p:childTnLst>
                                    <p:set>
                                      <p:cBhvr>
                                        <p:cTn id="9" dur="1" fill="hold">
                                          <p:stCondLst>
                                            <p:cond delay="0"/>
                                          </p:stCondLst>
                                        </p:cTn>
                                        <p:tgtEl>
                                          <p:spTgt spid="762"/>
                                        </p:tgtEl>
                                        <p:attrNameLst>
                                          <p:attrName>style.visibility</p:attrName>
                                        </p:attrNameLst>
                                      </p:cBhvr>
                                      <p:to>
                                        <p:strVal val="visible"/>
                                      </p:to>
                                    </p:set>
                                    <p:animEffect transition="in" filter="fade">
                                      <p:cBhvr>
                                        <p:cTn id="10" dur="1000"/>
                                        <p:tgtEl>
                                          <p:spTgt spid="7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49"/>
                                        </p:tgtEl>
                                        <p:attrNameLst>
                                          <p:attrName>style.visibility</p:attrName>
                                        </p:attrNameLst>
                                      </p:cBhvr>
                                      <p:to>
                                        <p:strVal val="visible"/>
                                      </p:to>
                                    </p:set>
                                    <p:animEffect transition="in" filter="fade">
                                      <p:cBhvr>
                                        <p:cTn id="15" dur="1000"/>
                                        <p:tgtEl>
                                          <p:spTgt spid="749"/>
                                        </p:tgtEl>
                                      </p:cBhvr>
                                    </p:animEffect>
                                  </p:childTnLst>
                                </p:cTn>
                              </p:par>
                              <p:par>
                                <p:cTn id="16" presetID="10" presetClass="entr" presetSubtype="0" fill="hold" nodeType="withEffect">
                                  <p:stCondLst>
                                    <p:cond delay="0"/>
                                  </p:stCondLst>
                                  <p:childTnLst>
                                    <p:set>
                                      <p:cBhvr>
                                        <p:cTn id="17" dur="1" fill="hold">
                                          <p:stCondLst>
                                            <p:cond delay="0"/>
                                          </p:stCondLst>
                                        </p:cTn>
                                        <p:tgtEl>
                                          <p:spTgt spid="750"/>
                                        </p:tgtEl>
                                        <p:attrNameLst>
                                          <p:attrName>style.visibility</p:attrName>
                                        </p:attrNameLst>
                                      </p:cBhvr>
                                      <p:to>
                                        <p:strVal val="visible"/>
                                      </p:to>
                                    </p:set>
                                    <p:animEffect transition="in" filter="fade">
                                      <p:cBhvr>
                                        <p:cTn id="18" dur="1000"/>
                                        <p:tgtEl>
                                          <p:spTgt spid="750"/>
                                        </p:tgtEl>
                                      </p:cBhvr>
                                    </p:animEffect>
                                  </p:childTnLst>
                                </p:cTn>
                              </p:par>
                              <p:par>
                                <p:cTn id="19" presetID="10" presetClass="entr" presetSubtype="0" fill="hold" nodeType="withEffect">
                                  <p:stCondLst>
                                    <p:cond delay="0"/>
                                  </p:stCondLst>
                                  <p:childTnLst>
                                    <p:set>
                                      <p:cBhvr>
                                        <p:cTn id="20" dur="1" fill="hold">
                                          <p:stCondLst>
                                            <p:cond delay="0"/>
                                          </p:stCondLst>
                                        </p:cTn>
                                        <p:tgtEl>
                                          <p:spTgt spid="759"/>
                                        </p:tgtEl>
                                        <p:attrNameLst>
                                          <p:attrName>style.visibility</p:attrName>
                                        </p:attrNameLst>
                                      </p:cBhvr>
                                      <p:to>
                                        <p:strVal val="visible"/>
                                      </p:to>
                                    </p:set>
                                    <p:animEffect transition="in" filter="fade">
                                      <p:cBhvr>
                                        <p:cTn id="21" dur="1000"/>
                                        <p:tgtEl>
                                          <p:spTgt spid="759"/>
                                        </p:tgtEl>
                                      </p:cBhvr>
                                    </p:animEffect>
                                  </p:childTnLst>
                                </p:cTn>
                              </p:par>
                              <p:par>
                                <p:cTn id="22" presetID="10" presetClass="entr" presetSubtype="0" fill="hold" nodeType="withEffect">
                                  <p:stCondLst>
                                    <p:cond delay="0"/>
                                  </p:stCondLst>
                                  <p:childTnLst>
                                    <p:set>
                                      <p:cBhvr>
                                        <p:cTn id="23" dur="1" fill="hold">
                                          <p:stCondLst>
                                            <p:cond delay="0"/>
                                          </p:stCondLst>
                                        </p:cTn>
                                        <p:tgtEl>
                                          <p:spTgt spid="761"/>
                                        </p:tgtEl>
                                        <p:attrNameLst>
                                          <p:attrName>style.visibility</p:attrName>
                                        </p:attrNameLst>
                                      </p:cBhvr>
                                      <p:to>
                                        <p:strVal val="visible"/>
                                      </p:to>
                                    </p:set>
                                    <p:animEffect transition="in" filter="fade">
                                      <p:cBhvr>
                                        <p:cTn id="24" dur="1000"/>
                                        <p:tgtEl>
                                          <p:spTgt spid="761"/>
                                        </p:tgtEl>
                                      </p:cBhvr>
                                    </p:animEffect>
                                  </p:childTnLst>
                                </p:cTn>
                              </p:par>
                              <p:par>
                                <p:cTn id="25" presetID="10" presetClass="entr" presetSubtype="0" fill="hold" nodeType="withEffect">
                                  <p:stCondLst>
                                    <p:cond delay="0"/>
                                  </p:stCondLst>
                                  <p:childTnLst>
                                    <p:set>
                                      <p:cBhvr>
                                        <p:cTn id="26" dur="1" fill="hold">
                                          <p:stCondLst>
                                            <p:cond delay="0"/>
                                          </p:stCondLst>
                                        </p:cTn>
                                        <p:tgtEl>
                                          <p:spTgt spid="764"/>
                                        </p:tgtEl>
                                        <p:attrNameLst>
                                          <p:attrName>style.visibility</p:attrName>
                                        </p:attrNameLst>
                                      </p:cBhvr>
                                      <p:to>
                                        <p:strVal val="visible"/>
                                      </p:to>
                                    </p:set>
                                    <p:animEffect transition="in" filter="fade">
                                      <p:cBhvr>
                                        <p:cTn id="27" dur="1000"/>
                                        <p:tgtEl>
                                          <p:spTgt spid="7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3"/>
                                        </p:tgtEl>
                                        <p:attrNameLst>
                                          <p:attrName>style.visibility</p:attrName>
                                        </p:attrNameLst>
                                      </p:cBhvr>
                                      <p:to>
                                        <p:strVal val="visible"/>
                                      </p:to>
                                    </p:set>
                                    <p:animEffect transition="in" filter="fade">
                                      <p:cBhvr>
                                        <p:cTn id="32" dur="1"/>
                                        <p:tgtEl>
                                          <p:spTgt spid="753"/>
                                        </p:tgtEl>
                                      </p:cBhvr>
                                    </p:animEffect>
                                  </p:childTnLst>
                                </p:cTn>
                              </p:par>
                              <p:par>
                                <p:cTn id="33" presetID="10" presetClass="entr" presetSubtype="0" fill="hold" nodeType="withEffect">
                                  <p:stCondLst>
                                    <p:cond delay="0"/>
                                  </p:stCondLst>
                                  <p:childTnLst>
                                    <p:set>
                                      <p:cBhvr>
                                        <p:cTn id="34" dur="1" fill="hold">
                                          <p:stCondLst>
                                            <p:cond delay="0"/>
                                          </p:stCondLst>
                                        </p:cTn>
                                        <p:tgtEl>
                                          <p:spTgt spid="752"/>
                                        </p:tgtEl>
                                        <p:attrNameLst>
                                          <p:attrName>style.visibility</p:attrName>
                                        </p:attrNameLst>
                                      </p:cBhvr>
                                      <p:to>
                                        <p:strVal val="visible"/>
                                      </p:to>
                                    </p:set>
                                    <p:animEffect transition="in" filter="fade">
                                      <p:cBhvr>
                                        <p:cTn id="35" dur="1"/>
                                        <p:tgtEl>
                                          <p:spTgt spid="752"/>
                                        </p:tgtEl>
                                      </p:cBhvr>
                                    </p:animEffect>
                                  </p:childTnLst>
                                </p:cTn>
                              </p:par>
                              <p:par>
                                <p:cTn id="36" presetID="10" presetClass="entr" presetSubtype="0" fill="hold" nodeType="withEffect">
                                  <p:stCondLst>
                                    <p:cond delay="0"/>
                                  </p:stCondLst>
                                  <p:childTnLst>
                                    <p:set>
                                      <p:cBhvr>
                                        <p:cTn id="37" dur="1" fill="hold">
                                          <p:stCondLst>
                                            <p:cond delay="0"/>
                                          </p:stCondLst>
                                        </p:cTn>
                                        <p:tgtEl>
                                          <p:spTgt spid="765"/>
                                        </p:tgtEl>
                                        <p:attrNameLst>
                                          <p:attrName>style.visibility</p:attrName>
                                        </p:attrNameLst>
                                      </p:cBhvr>
                                      <p:to>
                                        <p:strVal val="visible"/>
                                      </p:to>
                                    </p:set>
                                    <p:animEffect transition="in" filter="fade">
                                      <p:cBhvr>
                                        <p:cTn id="38" dur="1000"/>
                                        <p:tgtEl>
                                          <p:spTgt spid="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0"/>
        <p:cNvGrpSpPr/>
        <p:nvPr/>
      </p:nvGrpSpPr>
      <p:grpSpPr>
        <a:xfrm>
          <a:off x="0" y="0"/>
          <a:ext cx="0" cy="0"/>
          <a:chOff x="0" y="0"/>
          <a:chExt cx="0" cy="0"/>
        </a:xfrm>
      </p:grpSpPr>
      <p:sp>
        <p:nvSpPr>
          <p:cNvPr id="771" name="Google Shape;771;p37"/>
          <p:cNvSpPr txBox="1">
            <a:spLocks noGrp="1"/>
          </p:cNvSpPr>
          <p:nvPr>
            <p:ph type="ctrTitle"/>
          </p:nvPr>
        </p:nvSpPr>
        <p:spPr>
          <a:xfrm>
            <a:off x="311700" y="1373975"/>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Estimate population parameters</a:t>
            </a:r>
            <a:endParaRPr sz="5500"/>
          </a:p>
        </p:txBody>
      </p:sp>
      <p:sp>
        <p:nvSpPr>
          <p:cNvPr id="772" name="Google Shape;772;p37"/>
          <p:cNvSpPr txBox="1"/>
          <p:nvPr/>
        </p:nvSpPr>
        <p:spPr>
          <a:xfrm>
            <a:off x="244275" y="2813575"/>
            <a:ext cx="79464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06/22/2021</a:t>
            </a: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p:txBody>
      </p:sp>
      <p:sp>
        <p:nvSpPr>
          <p:cNvPr id="773" name="Google Shape;77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774" name="Google Shape;774;p37"/>
          <p:cNvPicPr preferRelativeResize="0"/>
          <p:nvPr/>
        </p:nvPicPr>
        <p:blipFill>
          <a:blip r:embed="rId4">
            <a:alphaModFix/>
          </a:blip>
          <a:stretch>
            <a:fillRect/>
          </a:stretch>
        </p:blipFill>
        <p:spPr>
          <a:xfrm>
            <a:off x="311700" y="4455940"/>
            <a:ext cx="1142250" cy="351785"/>
          </a:xfrm>
          <a:prstGeom prst="rect">
            <a:avLst/>
          </a:prstGeom>
          <a:noFill/>
          <a:ln>
            <a:noFill/>
          </a:ln>
        </p:spPr>
      </p:pic>
      <p:sp>
        <p:nvSpPr>
          <p:cNvPr id="775" name="Google Shape;775;p37"/>
          <p:cNvSpPr txBox="1"/>
          <p:nvPr/>
        </p:nvSpPr>
        <p:spPr>
          <a:xfrm>
            <a:off x="7806450" y="4567075"/>
            <a:ext cx="12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E69138"/>
                </a:solidFill>
              </a:rPr>
              <a:t>STAT 135</a:t>
            </a:r>
            <a:endParaRPr>
              <a:solidFill>
                <a:srgbClr val="E69138"/>
              </a:solidFill>
            </a:endParaRPr>
          </a:p>
        </p:txBody>
      </p:sp>
      <p:sp>
        <p:nvSpPr>
          <p:cNvPr id="776" name="Google Shape;776;p37"/>
          <p:cNvSpPr txBox="1"/>
          <p:nvPr/>
        </p:nvSpPr>
        <p:spPr>
          <a:xfrm>
            <a:off x="3098300" y="2045200"/>
            <a:ext cx="276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t>under the i.i.d assumption</a:t>
            </a:r>
            <a:endParaRPr sz="1600"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0"/>
        <p:cNvGrpSpPr/>
        <p:nvPr/>
      </p:nvGrpSpPr>
      <p:grpSpPr>
        <a:xfrm>
          <a:off x="0" y="0"/>
          <a:ext cx="0" cy="0"/>
          <a:chOff x="0" y="0"/>
          <a:chExt cx="0" cy="0"/>
        </a:xfrm>
      </p:grpSpPr>
      <p:sp>
        <p:nvSpPr>
          <p:cNvPr id="781" name="Google Shape;781;p38"/>
          <p:cNvSpPr txBox="1">
            <a:spLocks noGrp="1"/>
          </p:cNvSpPr>
          <p:nvPr>
            <p:ph type="sldNum" idx="12"/>
          </p:nvPr>
        </p:nvSpPr>
        <p:spPr>
          <a:xfrm>
            <a:off x="8548658" y="4587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782" name="Google Shape;782;p38"/>
          <p:cNvSpPr txBox="1">
            <a:spLocks noGrp="1"/>
          </p:cNvSpPr>
          <p:nvPr>
            <p:ph type="title"/>
          </p:nvPr>
        </p:nvSpPr>
        <p:spPr>
          <a:xfrm>
            <a:off x="311700" y="445025"/>
            <a:ext cx="624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Estimate population parameters</a:t>
            </a:r>
            <a:endParaRPr sz="2500"/>
          </a:p>
        </p:txBody>
      </p:sp>
      <p:sp>
        <p:nvSpPr>
          <p:cNvPr id="783" name="Google Shape;783;p38"/>
          <p:cNvSpPr txBox="1"/>
          <p:nvPr/>
        </p:nvSpPr>
        <p:spPr>
          <a:xfrm>
            <a:off x="23095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sp>
        <p:nvSpPr>
          <p:cNvPr id="784" name="Google Shape;784;p38"/>
          <p:cNvSpPr txBox="1"/>
          <p:nvPr/>
        </p:nvSpPr>
        <p:spPr>
          <a:xfrm>
            <a:off x="469975" y="1044375"/>
            <a:ext cx="81372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t>Lemma A</a:t>
            </a:r>
            <a:r>
              <a:rPr lang="en"/>
              <a:t>. Under the i.i.d assumption,                                    and thus               ,                         for            </a:t>
            </a:r>
            <a:endParaRPr/>
          </a:p>
          <a:p>
            <a:pPr marL="0" lvl="0" indent="0" algn="l" rtl="0">
              <a:spcBef>
                <a:spcPts val="0"/>
              </a:spcBef>
              <a:spcAft>
                <a:spcPts val="0"/>
              </a:spcAft>
              <a:buNone/>
            </a:pPr>
            <a:r>
              <a:rPr lang="en"/>
              <a:t>                                       .        </a:t>
            </a:r>
            <a:endParaRPr/>
          </a:p>
        </p:txBody>
      </p:sp>
      <p:pic>
        <p:nvPicPr>
          <p:cNvPr id="785" name="Google Shape;785;p38" descr="{&quot;type&quot;:&quot;$&quot;,&quot;backgroundColorModified&quot;:false,&quot;code&quot;:&quot;$X_{1},\\ldots ,X_{n}\\sim f\\left(x\\right)$&quot;,&quot;aid&quot;:null,&quot;font&quot;:{&quot;size&quot;:14,&quot;color&quot;:&quot;#000000&quot;,&quot;family&quot;:&quot;Arial&quot;},&quot;id&quot;:&quot;16&quot;,&quot;backgroundColor&quot;:&quot;#ffffff&quot;,&quot;ts&quot;:1624306357037,&quot;cs&quot;:&quot;7g+SK+O3Fgz6g3MYRyYcmw==&quot;,&quot;size&quot;:{&quot;width&quot;:172.5,&quot;height&quot;:21.666666666666668}}"/>
          <p:cNvPicPr preferRelativeResize="0"/>
          <p:nvPr/>
        </p:nvPicPr>
        <p:blipFill>
          <a:blip r:embed="rId4">
            <a:alphaModFix/>
          </a:blip>
          <a:stretch>
            <a:fillRect/>
          </a:stretch>
        </p:blipFill>
        <p:spPr>
          <a:xfrm>
            <a:off x="3637338" y="1141291"/>
            <a:ext cx="1643063" cy="206375"/>
          </a:xfrm>
          <a:prstGeom prst="rect">
            <a:avLst/>
          </a:prstGeom>
          <a:noFill/>
          <a:ln>
            <a:noFill/>
          </a:ln>
        </p:spPr>
      </p:pic>
      <p:pic>
        <p:nvPicPr>
          <p:cNvPr id="786" name="Google Shape;786;p38" descr="{&quot;type&quot;:&quot;$&quot;,&quot;code&quot;:&quot;$EX_{l}=\\mu$&quot;,&quot;backgroundColorModified&quot;:false,&quot;font&quot;:{&quot;family&quot;:&quot;Arial&quot;,&quot;color&quot;:&quot;#000000&quot;,&quot;size&quot;:12},&quot;aid&quot;:null,&quot;id&quot;:&quot;49&quot;,&quot;backgroundColor&quot;:&quot;#ffffff&quot;,&quot;ts&quot;:1624306606265,&quot;cs&quot;:&quot;JVcXISyJnSLXgtSt7FsqLQ==&quot;,&quot;size&quot;:{&quot;width&quot;:70.16666666666667,&quot;height&quot;:17.166666666666668}}"/>
          <p:cNvPicPr preferRelativeResize="0"/>
          <p:nvPr/>
        </p:nvPicPr>
        <p:blipFill>
          <a:blip r:embed="rId5">
            <a:alphaModFix/>
          </a:blip>
          <a:stretch>
            <a:fillRect/>
          </a:stretch>
        </p:blipFill>
        <p:spPr>
          <a:xfrm>
            <a:off x="6103725" y="1162725"/>
            <a:ext cx="668338" cy="163513"/>
          </a:xfrm>
          <a:prstGeom prst="rect">
            <a:avLst/>
          </a:prstGeom>
          <a:noFill/>
          <a:ln>
            <a:noFill/>
          </a:ln>
        </p:spPr>
      </p:pic>
      <p:pic>
        <p:nvPicPr>
          <p:cNvPr id="787" name="Google Shape;787;p38" descr="{&quot;type&quot;:&quot;$&quot;,&quot;code&quot;:&quot;$Var\\left(X_{l}\\right)=\\sigma^{2}$&quot;,&quot;aid&quot;:null,&quot;id&quot;:&quot;50&quot;,&quot;backgroundColorModified&quot;:false,&quot;backgroundColor&quot;:&quot;#ffffff&quot;,&quot;font&quot;:{&quot;size&quot;:14,&quot;color&quot;:&quot;#000000&quot;,&quot;family&quot;:&quot;Arial&quot;},&quot;ts&quot;:1624306718936,&quot;cs&quot;:&quot;lmJz2N7L0pejvcXUWa3jPg==&quot;,&quot;size&quot;:{&quot;width&quot;:127.16666666666667,&quot;height&quot;:23.5}}"/>
          <p:cNvPicPr preferRelativeResize="0"/>
          <p:nvPr/>
        </p:nvPicPr>
        <p:blipFill>
          <a:blip r:embed="rId6">
            <a:alphaModFix/>
          </a:blip>
          <a:stretch>
            <a:fillRect/>
          </a:stretch>
        </p:blipFill>
        <p:spPr>
          <a:xfrm>
            <a:off x="6868434" y="1141300"/>
            <a:ext cx="1116715" cy="206375"/>
          </a:xfrm>
          <a:prstGeom prst="rect">
            <a:avLst/>
          </a:prstGeom>
          <a:noFill/>
          <a:ln>
            <a:noFill/>
          </a:ln>
        </p:spPr>
      </p:pic>
      <p:pic>
        <p:nvPicPr>
          <p:cNvPr id="788" name="Google Shape;788;p38" descr="{&quot;backgroundColor&quot;:&quot;#ffffff&quot;,&quot;type&quot;:&quot;$&quot;,&quot;id&quot;:&quot;51&quot;,&quot;font&quot;:{&quot;size&quot;:14,&quot;color&quot;:&quot;#000000&quot;,&quot;family&quot;:&quot;Arial&quot;},&quot;backgroundColorModified&quot;:false,&quot;code&quot;:&quot;$l=1,\\ldots,n$&quot;,&quot;aid&quot;:null,&quot;ts&quot;:1624306897398,&quot;cs&quot;:&quot;b5z/kqMGrSaZaG3hg1LyLw==&quot;,&quot;size&quot;:{&quot;width&quot;:107.83333333333333,&quot;height&quot;:19.333333333333332}}"/>
          <p:cNvPicPr preferRelativeResize="0"/>
          <p:nvPr/>
        </p:nvPicPr>
        <p:blipFill>
          <a:blip r:embed="rId7">
            <a:alphaModFix/>
          </a:blip>
          <a:stretch>
            <a:fillRect/>
          </a:stretch>
        </p:blipFill>
        <p:spPr>
          <a:xfrm>
            <a:off x="1439950" y="1392375"/>
            <a:ext cx="1027113" cy="184150"/>
          </a:xfrm>
          <a:prstGeom prst="rect">
            <a:avLst/>
          </a:prstGeom>
          <a:noFill/>
          <a:ln>
            <a:noFill/>
          </a:ln>
        </p:spPr>
      </p:pic>
      <p:graphicFrame>
        <p:nvGraphicFramePr>
          <p:cNvPr id="789" name="Google Shape;789;p38"/>
          <p:cNvGraphicFramePr/>
          <p:nvPr/>
        </p:nvGraphicFramePr>
        <p:xfrm>
          <a:off x="1056025" y="2885025"/>
          <a:ext cx="1914250" cy="792420"/>
        </p:xfrm>
        <a:graphic>
          <a:graphicData uri="http://schemas.openxmlformats.org/drawingml/2006/table">
            <a:tbl>
              <a:tblPr>
                <a:noFill/>
                <a:tableStyleId>{32434C3A-4978-4EC8-9394-2F682D49A271}</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85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5475">
                <a:tc>
                  <a:txBody>
                    <a:bodyPr/>
                    <a:lstStyle/>
                    <a:p>
                      <a:pPr marL="0" lvl="0" indent="0" algn="l" rtl="0">
                        <a:spcBef>
                          <a:spcPts val="0"/>
                        </a:spcBef>
                        <a:spcAft>
                          <a:spcPts val="0"/>
                        </a:spcAft>
                        <a:buNone/>
                      </a:pPr>
                      <a:r>
                        <a:rPr lang="en" i="1">
                          <a:latin typeface="Times New Roman"/>
                          <a:ea typeface="Times New Roman"/>
                          <a:cs typeface="Times New Roman"/>
                          <a:sym typeface="Times New Roman"/>
                        </a:rPr>
                        <a:t>pr</a:t>
                      </a:r>
                      <a:endParaRPr i="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790" name="Google Shape;790;p38" descr="{&quot;font&quot;:{&quot;size&quot;:15.5,&quot;color&quot;:&quot;#000000&quot;,&quot;family&quot;:&quot;Arial&quot;},&quot;backgroundColorModified&quot;:false,&quot;aid&quot;:null,&quot;backgroundColor&quot;:&quot;#ffffff&quot;,&quot;id&quot;:&quot;25&quot;,&quot;code&quot;:&quot;$a_{1}$&quot;,&quot;type&quot;:&quot;$&quot;,&quot;ts&quot;:1624299902131,&quot;cs&quot;:&quot;j3dmElqpM3KyhLwNPhgd0g==&quot;,&quot;size&quot;:{&quot;width&quot;:19.666666666666668,&quot;height&quot;:14.5}}"/>
          <p:cNvPicPr preferRelativeResize="0"/>
          <p:nvPr/>
        </p:nvPicPr>
        <p:blipFill>
          <a:blip r:embed="rId8">
            <a:alphaModFix/>
          </a:blip>
          <a:stretch>
            <a:fillRect/>
          </a:stretch>
        </p:blipFill>
        <p:spPr>
          <a:xfrm>
            <a:off x="1556975" y="2990996"/>
            <a:ext cx="187325" cy="138113"/>
          </a:xfrm>
          <a:prstGeom prst="rect">
            <a:avLst/>
          </a:prstGeom>
          <a:noFill/>
          <a:ln>
            <a:noFill/>
          </a:ln>
        </p:spPr>
      </p:pic>
      <p:pic>
        <p:nvPicPr>
          <p:cNvPr id="791" name="Google Shape;791;p38" descr="{&quot;aid&quot;:null,&quot;type&quot;:&quot;$&quot;,&quot;backgroundColor&quot;:&quot;#ffffff&quot;,&quot;code&quot;:&quot;$a_{2}$&quot;,&quot;backgroundColorModified&quot;:false,&quot;font&quot;:{&quot;family&quot;:&quot;Arial&quot;,&quot;color&quot;:&quot;#000000&quot;,&quot;size&quot;:15},&quot;id&quot;:&quot;26&quot;,&quot;ts&quot;:1624299922048,&quot;cs&quot;:&quot;0kUGcSTiFQP/8TQfX3CBXg==&quot;,&quot;size&quot;:{&quot;width&quot;:19.333333333333332,&quot;height&quot;:13.833333333333334}}"/>
          <p:cNvPicPr preferRelativeResize="0"/>
          <p:nvPr/>
        </p:nvPicPr>
        <p:blipFill>
          <a:blip r:embed="rId9">
            <a:alphaModFix/>
          </a:blip>
          <a:stretch>
            <a:fillRect/>
          </a:stretch>
        </p:blipFill>
        <p:spPr>
          <a:xfrm>
            <a:off x="1917050" y="2992214"/>
            <a:ext cx="184150" cy="131763"/>
          </a:xfrm>
          <a:prstGeom prst="rect">
            <a:avLst/>
          </a:prstGeom>
          <a:noFill/>
          <a:ln>
            <a:noFill/>
          </a:ln>
        </p:spPr>
      </p:pic>
      <p:pic>
        <p:nvPicPr>
          <p:cNvPr id="792" name="Google Shape;792;p38" descr="{&quot;aid&quot;:null,&quot;font&quot;:{&quot;color&quot;:&quot;#000000&quot;,&quot;family&quot;:&quot;Arial&quot;,&quot;size&quot;:14},&quot;code&quot;:&quot;$\\ldots$&quot;,&quot;type&quot;:&quot;$&quot;,&quot;backgroundColor&quot;:&quot;#ffffff&quot;,&quot;backgroundColorModified&quot;:false,&quot;id&quot;:&quot;27&quot;,&quot;ts&quot;:1624242411160,&quot;cs&quot;:&quot;sZ9KXoynRmWH6qkLsIObUw==&quot;,&quot;size&quot;:{&quot;width&quot;:22.666666666666668,&quot;height&quot;:2.8333333333333335}}"/>
          <p:cNvPicPr preferRelativeResize="0"/>
          <p:nvPr/>
        </p:nvPicPr>
        <p:blipFill>
          <a:blip r:embed="rId10">
            <a:alphaModFix/>
          </a:blip>
          <a:stretch>
            <a:fillRect/>
          </a:stretch>
        </p:blipFill>
        <p:spPr>
          <a:xfrm>
            <a:off x="2268100" y="3113207"/>
            <a:ext cx="215900" cy="26988"/>
          </a:xfrm>
          <a:prstGeom prst="rect">
            <a:avLst/>
          </a:prstGeom>
          <a:noFill/>
          <a:ln>
            <a:noFill/>
          </a:ln>
        </p:spPr>
      </p:pic>
      <p:pic>
        <p:nvPicPr>
          <p:cNvPr id="793" name="Google Shape;793;p38" descr="{&quot;backgroundColorModified&quot;:false,&quot;backgroundColor&quot;:&quot;#ffffff&quot;,&quot;code&quot;:&quot;$a_{M}$&quot;,&quot;aid&quot;:null,&quot;type&quot;:&quot;$&quot;,&quot;font&quot;:{&quot;size&quot;:14.5,&quot;family&quot;:&quot;Arial&quot;,&quot;color&quot;:&quot;#000000&quot;},&quot;id&quot;:&quot;30&quot;,&quot;ts&quot;:1624299939593,&quot;cs&quot;:&quot;/XFwiX4BpER/BS+5IL3Eyw==&quot;,&quot;size&quot;:{&quot;width&quot;:28.333333333333332,&quot;height&quot;:13.333333333333334}}"/>
          <p:cNvPicPr preferRelativeResize="0"/>
          <p:nvPr/>
        </p:nvPicPr>
        <p:blipFill>
          <a:blip r:embed="rId11">
            <a:alphaModFix/>
          </a:blip>
          <a:stretch>
            <a:fillRect/>
          </a:stretch>
        </p:blipFill>
        <p:spPr>
          <a:xfrm>
            <a:off x="2642850" y="3001075"/>
            <a:ext cx="269875" cy="127000"/>
          </a:xfrm>
          <a:prstGeom prst="rect">
            <a:avLst/>
          </a:prstGeom>
          <a:noFill/>
          <a:ln>
            <a:noFill/>
          </a:ln>
        </p:spPr>
      </p:pic>
      <p:pic>
        <p:nvPicPr>
          <p:cNvPr id="794" name="Google Shape;794;p38" descr="{&quot;id&quot;:&quot;31&quot;,&quot;backgroundColor&quot;:&quot;#ffffff&quot;,&quot;font&quot;:{&quot;family&quot;:&quot;Arial&quot;,&quot;color&quot;:&quot;#000000&quot;,&quot;size&quot;:14},&quot;code&quot;:&quot;$\\frac{n_{1}}{N}$&quot;,&quot;backgroundColorModified&quot;:false,&quot;aid&quot;:null,&quot;type&quot;:&quot;$&quot;,&quot;ts&quot;:1624242546804,&quot;cs&quot;:&quot;LhRQlK5R62xSLkYrjWyZqw==&quot;,&quot;size&quot;:{&quot;width&quot;:20,&quot;height&quot;:23.833333333333332}}"/>
          <p:cNvPicPr preferRelativeResize="0"/>
          <p:nvPr/>
        </p:nvPicPr>
        <p:blipFill>
          <a:blip r:embed="rId12">
            <a:alphaModFix/>
          </a:blip>
          <a:stretch>
            <a:fillRect/>
          </a:stretch>
        </p:blipFill>
        <p:spPr>
          <a:xfrm>
            <a:off x="1548250" y="3394188"/>
            <a:ext cx="190500" cy="227013"/>
          </a:xfrm>
          <a:prstGeom prst="rect">
            <a:avLst/>
          </a:prstGeom>
          <a:noFill/>
          <a:ln>
            <a:noFill/>
          </a:ln>
        </p:spPr>
      </p:pic>
      <p:pic>
        <p:nvPicPr>
          <p:cNvPr id="795" name="Google Shape;795;p38" descr="{&quot;id&quot;:&quot;32&quot;,&quot;backgroundColorModified&quot;:false,&quot;aid&quot;:null,&quot;backgroundColor&quot;:&quot;#ffffff&quot;,&quot;font&quot;:{&quot;size&quot;:12,&quot;family&quot;:&quot;Arial&quot;,&quot;color&quot;:&quot;#000000&quot;},&quot;code&quot;:&quot;$\\frac{n_{2}}{N}$&quot;,&quot;type&quot;:&quot;$&quot;,&quot;ts&quot;:1624242581749,&quot;cs&quot;:&quot;iYvbJRNcaqUYTboW0z5bAg==&quot;,&quot;size&quot;:{&quot;width&quot;:17.5,&quot;height&quot;:21.166666666666668}}"/>
          <p:cNvPicPr preferRelativeResize="0"/>
          <p:nvPr/>
        </p:nvPicPr>
        <p:blipFill>
          <a:blip r:embed="rId13">
            <a:alphaModFix/>
          </a:blip>
          <a:stretch>
            <a:fillRect/>
          </a:stretch>
        </p:blipFill>
        <p:spPr>
          <a:xfrm>
            <a:off x="1892402" y="3391472"/>
            <a:ext cx="192200" cy="232467"/>
          </a:xfrm>
          <a:prstGeom prst="rect">
            <a:avLst/>
          </a:prstGeom>
          <a:noFill/>
          <a:ln>
            <a:noFill/>
          </a:ln>
        </p:spPr>
      </p:pic>
      <p:pic>
        <p:nvPicPr>
          <p:cNvPr id="796" name="Google Shape;796;p38" descr="{&quot;code&quot;:&quot;$\\frac{n_{M}}{N}$&quot;,&quot;backgroundColorModified&quot;:false,&quot;font&quot;:{&quot;family&quot;:&quot;Arial&quot;,&quot;color&quot;:&quot;#000000&quot;,&quot;size&quot;:12},&quot;id&quot;:&quot;33&quot;,&quot;backgroundColor&quot;:&quot;#ffffff&quot;,&quot;aid&quot;:null,&quot;type&quot;:&quot;$&quot;,&quot;ts&quot;:1624242634099,&quot;cs&quot;:&quot;9n6KKHviVvwzcNB7VWRtbw==&quot;,&quot;size&quot;:{&quot;width&quot;:22.666666666666668,&quot;height&quot;:21.166666666666668}}"/>
          <p:cNvPicPr preferRelativeResize="0"/>
          <p:nvPr/>
        </p:nvPicPr>
        <p:blipFill>
          <a:blip r:embed="rId14">
            <a:alphaModFix/>
          </a:blip>
          <a:stretch>
            <a:fillRect/>
          </a:stretch>
        </p:blipFill>
        <p:spPr>
          <a:xfrm>
            <a:off x="2642850" y="3388352"/>
            <a:ext cx="255600" cy="238700"/>
          </a:xfrm>
          <a:prstGeom prst="rect">
            <a:avLst/>
          </a:prstGeom>
          <a:noFill/>
          <a:ln>
            <a:noFill/>
          </a:ln>
        </p:spPr>
      </p:pic>
      <p:pic>
        <p:nvPicPr>
          <p:cNvPr id="797" name="Google Shape;797;p38"/>
          <p:cNvPicPr preferRelativeResize="0"/>
          <p:nvPr/>
        </p:nvPicPr>
        <p:blipFill>
          <a:blip r:embed="rId15">
            <a:alphaModFix/>
          </a:blip>
          <a:stretch>
            <a:fillRect/>
          </a:stretch>
        </p:blipFill>
        <p:spPr>
          <a:xfrm>
            <a:off x="5031200" y="2124625"/>
            <a:ext cx="2151951" cy="2151951"/>
          </a:xfrm>
          <a:prstGeom prst="rect">
            <a:avLst/>
          </a:prstGeom>
          <a:noFill/>
          <a:ln>
            <a:noFill/>
          </a:ln>
        </p:spPr>
      </p:pic>
      <p:sp>
        <p:nvSpPr>
          <p:cNvPr id="798" name="Google Shape;798;p38"/>
          <p:cNvSpPr txBox="1"/>
          <p:nvPr/>
        </p:nvSpPr>
        <p:spPr>
          <a:xfrm>
            <a:off x="743950" y="1824425"/>
            <a:ext cx="2489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Discrete </a:t>
            </a:r>
            <a:r>
              <a:rPr lang="en" i="1">
                <a:latin typeface="Times New Roman"/>
                <a:ea typeface="Times New Roman"/>
                <a:cs typeface="Times New Roman"/>
                <a:sym typeface="Times New Roman"/>
              </a:rPr>
              <a:t>f</a:t>
            </a:r>
            <a:r>
              <a:rPr lang="en">
                <a:latin typeface="Times New Roman"/>
                <a:ea typeface="Times New Roman"/>
                <a:cs typeface="Times New Roman"/>
                <a:sym typeface="Times New Roman"/>
              </a:rPr>
              <a:t>(</a:t>
            </a:r>
            <a:r>
              <a:rPr lang="en" i="1">
                <a:latin typeface="Times New Roman"/>
                <a:ea typeface="Times New Roman"/>
                <a:cs typeface="Times New Roman"/>
                <a:sym typeface="Times New Roman"/>
              </a:rPr>
              <a:t>x</a:t>
            </a:r>
            <a:r>
              <a:rPr lang="en">
                <a:latin typeface="Times New Roman"/>
                <a:ea typeface="Times New Roman"/>
                <a:cs typeface="Times New Roman"/>
                <a:sym typeface="Times New Roman"/>
              </a:rPr>
              <a:t>)</a:t>
            </a:r>
            <a:r>
              <a:rPr lang="en"/>
              <a:t> =</a:t>
            </a:r>
            <a:endParaRPr/>
          </a:p>
          <a:p>
            <a:pPr marL="0" lvl="0" indent="0" algn="ctr" rtl="0">
              <a:spcBef>
                <a:spcPts val="0"/>
              </a:spcBef>
              <a:spcAft>
                <a:spcPts val="0"/>
              </a:spcAft>
              <a:buNone/>
            </a:pPr>
            <a:r>
              <a:rPr lang="en"/>
              <a:t>probability mass function</a:t>
            </a:r>
            <a:endParaRPr/>
          </a:p>
        </p:txBody>
      </p:sp>
      <p:sp>
        <p:nvSpPr>
          <p:cNvPr id="799" name="Google Shape;799;p38"/>
          <p:cNvSpPr txBox="1"/>
          <p:nvPr/>
        </p:nvSpPr>
        <p:spPr>
          <a:xfrm>
            <a:off x="4862625" y="1824425"/>
            <a:ext cx="2489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Continuous </a:t>
            </a:r>
            <a:r>
              <a:rPr lang="en">
                <a:solidFill>
                  <a:schemeClr val="dk1"/>
                </a:solidFill>
              </a:rPr>
              <a:t> </a:t>
            </a:r>
            <a:r>
              <a:rPr lang="en" i="1">
                <a:solidFill>
                  <a:schemeClr val="dk1"/>
                </a:solidFill>
                <a:latin typeface="Times New Roman"/>
                <a:ea typeface="Times New Roman"/>
                <a:cs typeface="Times New Roman"/>
                <a:sym typeface="Times New Roman"/>
              </a:rPr>
              <a:t>f</a:t>
            </a:r>
            <a:r>
              <a:rPr lang="en">
                <a:solidFill>
                  <a:schemeClr val="dk1"/>
                </a:solidFill>
                <a:latin typeface="Times New Roman"/>
                <a:ea typeface="Times New Roman"/>
                <a:cs typeface="Times New Roman"/>
                <a:sym typeface="Times New Roman"/>
              </a:rPr>
              <a:t>(</a:t>
            </a:r>
            <a:r>
              <a:rPr lang="en" i="1">
                <a:solidFill>
                  <a:schemeClr val="dk1"/>
                </a:solidFill>
                <a:latin typeface="Times New Roman"/>
                <a:ea typeface="Times New Roman"/>
                <a:cs typeface="Times New Roman"/>
                <a:sym typeface="Times New Roman"/>
              </a:rPr>
              <a:t>x</a:t>
            </a:r>
            <a:r>
              <a:rPr lang="en">
                <a:solidFill>
                  <a:schemeClr val="dk1"/>
                </a:solidFill>
                <a:latin typeface="Times New Roman"/>
                <a:ea typeface="Times New Roman"/>
                <a:cs typeface="Times New Roman"/>
                <a:sym typeface="Times New Roman"/>
              </a:rPr>
              <a:t>) </a:t>
            </a:r>
            <a:r>
              <a:rPr lang="en"/>
              <a:t>=</a:t>
            </a:r>
            <a:endParaRPr/>
          </a:p>
          <a:p>
            <a:pPr marL="0" lvl="0" indent="0" algn="ctr" rtl="0">
              <a:spcBef>
                <a:spcPts val="0"/>
              </a:spcBef>
              <a:spcAft>
                <a:spcPts val="0"/>
              </a:spcAft>
              <a:buNone/>
            </a:pPr>
            <a:r>
              <a:rPr lang="en"/>
              <a:t>probability density function</a:t>
            </a:r>
            <a:endParaRPr/>
          </a:p>
        </p:txBody>
      </p:sp>
      <p:pic>
        <p:nvPicPr>
          <p:cNvPr id="800" name="Google Shape;800;p38" descr="{&quot;aid&quot;:null,&quot;font&quot;:{&quot;color&quot;:&quot;#000000&quot;,&quot;family&quot;:&quot;Arial&quot;,&quot;size&quot;:14},&quot;code&quot;:&quot;$\\ldots$&quot;,&quot;type&quot;:&quot;$&quot;,&quot;backgroundColor&quot;:&quot;#ffffff&quot;,&quot;backgroundColorModified&quot;:false,&quot;id&quot;:&quot;27&quot;,&quot;ts&quot;:1624242411160,&quot;cs&quot;:&quot;sZ9KXoynRmWH6qkLsIObUw==&quot;,&quot;size&quot;:{&quot;width&quot;:22.666666666666668,&quot;height&quot;:2.8333333333333335}}"/>
          <p:cNvPicPr preferRelativeResize="0"/>
          <p:nvPr/>
        </p:nvPicPr>
        <p:blipFill>
          <a:blip r:embed="rId10">
            <a:alphaModFix/>
          </a:blip>
          <a:stretch>
            <a:fillRect/>
          </a:stretch>
        </p:blipFill>
        <p:spPr>
          <a:xfrm>
            <a:off x="2255775" y="3546432"/>
            <a:ext cx="215900" cy="269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p:cTn id="7" dur="1000"/>
                                        <p:tgtEl>
                                          <p:spTgt spid="783"/>
                                        </p:tgtEl>
                                      </p:cBhvr>
                                    </p:animEffect>
                                  </p:childTnLst>
                                </p:cTn>
                              </p:par>
                              <p:par>
                                <p:cTn id="8" presetID="10" presetClass="entr" presetSubtype="0" fill="hold" nodeType="withEffect">
                                  <p:stCondLst>
                                    <p:cond delay="0"/>
                                  </p:stCondLst>
                                  <p:childTnLst>
                                    <p:set>
                                      <p:cBhvr>
                                        <p:cTn id="9" dur="1" fill="hold">
                                          <p:stCondLst>
                                            <p:cond delay="0"/>
                                          </p:stCondLst>
                                        </p:cTn>
                                        <p:tgtEl>
                                          <p:spTgt spid="789"/>
                                        </p:tgtEl>
                                        <p:attrNameLst>
                                          <p:attrName>style.visibility</p:attrName>
                                        </p:attrNameLst>
                                      </p:cBhvr>
                                      <p:to>
                                        <p:strVal val="visible"/>
                                      </p:to>
                                    </p:set>
                                    <p:animEffect transition="in" filter="fade">
                                      <p:cBhvr>
                                        <p:cTn id="10" dur="1000"/>
                                        <p:tgtEl>
                                          <p:spTgt spid="789"/>
                                        </p:tgtEl>
                                      </p:cBhvr>
                                    </p:animEffect>
                                  </p:childTnLst>
                                </p:cTn>
                              </p:par>
                              <p:par>
                                <p:cTn id="11" presetID="10" presetClass="entr" presetSubtype="0" fill="hold" nodeType="withEffect">
                                  <p:stCondLst>
                                    <p:cond delay="0"/>
                                  </p:stCondLst>
                                  <p:childTnLst>
                                    <p:set>
                                      <p:cBhvr>
                                        <p:cTn id="12" dur="1" fill="hold">
                                          <p:stCondLst>
                                            <p:cond delay="0"/>
                                          </p:stCondLst>
                                        </p:cTn>
                                        <p:tgtEl>
                                          <p:spTgt spid="790"/>
                                        </p:tgtEl>
                                        <p:attrNameLst>
                                          <p:attrName>style.visibility</p:attrName>
                                        </p:attrNameLst>
                                      </p:cBhvr>
                                      <p:to>
                                        <p:strVal val="visible"/>
                                      </p:to>
                                    </p:set>
                                    <p:animEffect transition="in" filter="fade">
                                      <p:cBhvr>
                                        <p:cTn id="13" dur="1000"/>
                                        <p:tgtEl>
                                          <p:spTgt spid="790"/>
                                        </p:tgtEl>
                                      </p:cBhvr>
                                    </p:animEffect>
                                  </p:childTnLst>
                                </p:cTn>
                              </p:par>
                              <p:par>
                                <p:cTn id="14" presetID="10" presetClass="entr" presetSubtype="0" fill="hold" nodeType="withEffect">
                                  <p:stCondLst>
                                    <p:cond delay="0"/>
                                  </p:stCondLst>
                                  <p:childTnLst>
                                    <p:set>
                                      <p:cBhvr>
                                        <p:cTn id="15" dur="1" fill="hold">
                                          <p:stCondLst>
                                            <p:cond delay="0"/>
                                          </p:stCondLst>
                                        </p:cTn>
                                        <p:tgtEl>
                                          <p:spTgt spid="791"/>
                                        </p:tgtEl>
                                        <p:attrNameLst>
                                          <p:attrName>style.visibility</p:attrName>
                                        </p:attrNameLst>
                                      </p:cBhvr>
                                      <p:to>
                                        <p:strVal val="visible"/>
                                      </p:to>
                                    </p:set>
                                    <p:animEffect transition="in" filter="fade">
                                      <p:cBhvr>
                                        <p:cTn id="16" dur="1000"/>
                                        <p:tgtEl>
                                          <p:spTgt spid="791"/>
                                        </p:tgtEl>
                                      </p:cBhvr>
                                    </p:animEffect>
                                  </p:childTnLst>
                                </p:cTn>
                              </p:par>
                              <p:par>
                                <p:cTn id="17" presetID="10" presetClass="entr" presetSubtype="0" fill="hold" nodeType="withEffect">
                                  <p:stCondLst>
                                    <p:cond delay="0"/>
                                  </p:stCondLst>
                                  <p:childTnLst>
                                    <p:set>
                                      <p:cBhvr>
                                        <p:cTn id="18" dur="1" fill="hold">
                                          <p:stCondLst>
                                            <p:cond delay="0"/>
                                          </p:stCondLst>
                                        </p:cTn>
                                        <p:tgtEl>
                                          <p:spTgt spid="792"/>
                                        </p:tgtEl>
                                        <p:attrNameLst>
                                          <p:attrName>style.visibility</p:attrName>
                                        </p:attrNameLst>
                                      </p:cBhvr>
                                      <p:to>
                                        <p:strVal val="visible"/>
                                      </p:to>
                                    </p:set>
                                    <p:animEffect transition="in" filter="fade">
                                      <p:cBhvr>
                                        <p:cTn id="19" dur="1000"/>
                                        <p:tgtEl>
                                          <p:spTgt spid="792"/>
                                        </p:tgtEl>
                                      </p:cBhvr>
                                    </p:animEffect>
                                  </p:childTnLst>
                                </p:cTn>
                              </p:par>
                              <p:par>
                                <p:cTn id="20" presetID="10" presetClass="entr" presetSubtype="0" fill="hold" nodeType="withEffect">
                                  <p:stCondLst>
                                    <p:cond delay="0"/>
                                  </p:stCondLst>
                                  <p:childTnLst>
                                    <p:set>
                                      <p:cBhvr>
                                        <p:cTn id="21" dur="1" fill="hold">
                                          <p:stCondLst>
                                            <p:cond delay="0"/>
                                          </p:stCondLst>
                                        </p:cTn>
                                        <p:tgtEl>
                                          <p:spTgt spid="793"/>
                                        </p:tgtEl>
                                        <p:attrNameLst>
                                          <p:attrName>style.visibility</p:attrName>
                                        </p:attrNameLst>
                                      </p:cBhvr>
                                      <p:to>
                                        <p:strVal val="visible"/>
                                      </p:to>
                                    </p:set>
                                    <p:animEffect transition="in" filter="fade">
                                      <p:cBhvr>
                                        <p:cTn id="22" dur="1000"/>
                                        <p:tgtEl>
                                          <p:spTgt spid="793"/>
                                        </p:tgtEl>
                                      </p:cBhvr>
                                    </p:animEffect>
                                  </p:childTnLst>
                                </p:cTn>
                              </p:par>
                              <p:par>
                                <p:cTn id="23" presetID="10" presetClass="entr" presetSubtype="0" fill="hold" nodeType="withEffect">
                                  <p:stCondLst>
                                    <p:cond delay="0"/>
                                  </p:stCondLst>
                                  <p:childTnLst>
                                    <p:set>
                                      <p:cBhvr>
                                        <p:cTn id="24" dur="1" fill="hold">
                                          <p:stCondLst>
                                            <p:cond delay="0"/>
                                          </p:stCondLst>
                                        </p:cTn>
                                        <p:tgtEl>
                                          <p:spTgt spid="794"/>
                                        </p:tgtEl>
                                        <p:attrNameLst>
                                          <p:attrName>style.visibility</p:attrName>
                                        </p:attrNameLst>
                                      </p:cBhvr>
                                      <p:to>
                                        <p:strVal val="visible"/>
                                      </p:to>
                                    </p:set>
                                    <p:animEffect transition="in" filter="fade">
                                      <p:cBhvr>
                                        <p:cTn id="25" dur="1000"/>
                                        <p:tgtEl>
                                          <p:spTgt spid="794"/>
                                        </p:tgtEl>
                                      </p:cBhvr>
                                    </p:animEffect>
                                  </p:childTnLst>
                                </p:cTn>
                              </p:par>
                              <p:par>
                                <p:cTn id="26" presetID="10" presetClass="entr" presetSubtype="0" fill="hold" nodeType="withEffect">
                                  <p:stCondLst>
                                    <p:cond delay="0"/>
                                  </p:stCondLst>
                                  <p:childTnLst>
                                    <p:set>
                                      <p:cBhvr>
                                        <p:cTn id="27" dur="1" fill="hold">
                                          <p:stCondLst>
                                            <p:cond delay="0"/>
                                          </p:stCondLst>
                                        </p:cTn>
                                        <p:tgtEl>
                                          <p:spTgt spid="795"/>
                                        </p:tgtEl>
                                        <p:attrNameLst>
                                          <p:attrName>style.visibility</p:attrName>
                                        </p:attrNameLst>
                                      </p:cBhvr>
                                      <p:to>
                                        <p:strVal val="visible"/>
                                      </p:to>
                                    </p:set>
                                    <p:animEffect transition="in" filter="fade">
                                      <p:cBhvr>
                                        <p:cTn id="28" dur="1000"/>
                                        <p:tgtEl>
                                          <p:spTgt spid="795"/>
                                        </p:tgtEl>
                                      </p:cBhvr>
                                    </p:animEffect>
                                  </p:childTnLst>
                                </p:cTn>
                              </p:par>
                              <p:par>
                                <p:cTn id="29" presetID="10" presetClass="entr" presetSubtype="0" fill="hold" nodeType="withEffect">
                                  <p:stCondLst>
                                    <p:cond delay="0"/>
                                  </p:stCondLst>
                                  <p:childTnLst>
                                    <p:set>
                                      <p:cBhvr>
                                        <p:cTn id="30" dur="1" fill="hold">
                                          <p:stCondLst>
                                            <p:cond delay="0"/>
                                          </p:stCondLst>
                                        </p:cTn>
                                        <p:tgtEl>
                                          <p:spTgt spid="796"/>
                                        </p:tgtEl>
                                        <p:attrNameLst>
                                          <p:attrName>style.visibility</p:attrName>
                                        </p:attrNameLst>
                                      </p:cBhvr>
                                      <p:to>
                                        <p:strVal val="visible"/>
                                      </p:to>
                                    </p:set>
                                    <p:animEffect transition="in" filter="fade">
                                      <p:cBhvr>
                                        <p:cTn id="31" dur="1000"/>
                                        <p:tgtEl>
                                          <p:spTgt spid="796"/>
                                        </p:tgtEl>
                                      </p:cBhvr>
                                    </p:animEffect>
                                  </p:childTnLst>
                                </p:cTn>
                              </p:par>
                              <p:par>
                                <p:cTn id="32" presetID="10" presetClass="entr" presetSubtype="0" fill="hold" nodeType="withEffect">
                                  <p:stCondLst>
                                    <p:cond delay="0"/>
                                  </p:stCondLst>
                                  <p:childTnLst>
                                    <p:set>
                                      <p:cBhvr>
                                        <p:cTn id="33" dur="1" fill="hold">
                                          <p:stCondLst>
                                            <p:cond delay="0"/>
                                          </p:stCondLst>
                                        </p:cTn>
                                        <p:tgtEl>
                                          <p:spTgt spid="797"/>
                                        </p:tgtEl>
                                        <p:attrNameLst>
                                          <p:attrName>style.visibility</p:attrName>
                                        </p:attrNameLst>
                                      </p:cBhvr>
                                      <p:to>
                                        <p:strVal val="visible"/>
                                      </p:to>
                                    </p:set>
                                    <p:animEffect transition="in" filter="fade">
                                      <p:cBhvr>
                                        <p:cTn id="34" dur="1000"/>
                                        <p:tgtEl>
                                          <p:spTgt spid="797"/>
                                        </p:tgtEl>
                                      </p:cBhvr>
                                    </p:animEffect>
                                  </p:childTnLst>
                                </p:cTn>
                              </p:par>
                              <p:par>
                                <p:cTn id="35" presetID="10" presetClass="entr" presetSubtype="0" fill="hold" nodeType="withEffect">
                                  <p:stCondLst>
                                    <p:cond delay="0"/>
                                  </p:stCondLst>
                                  <p:childTnLst>
                                    <p:set>
                                      <p:cBhvr>
                                        <p:cTn id="36" dur="1" fill="hold">
                                          <p:stCondLst>
                                            <p:cond delay="0"/>
                                          </p:stCondLst>
                                        </p:cTn>
                                        <p:tgtEl>
                                          <p:spTgt spid="798"/>
                                        </p:tgtEl>
                                        <p:attrNameLst>
                                          <p:attrName>style.visibility</p:attrName>
                                        </p:attrNameLst>
                                      </p:cBhvr>
                                      <p:to>
                                        <p:strVal val="visible"/>
                                      </p:to>
                                    </p:set>
                                    <p:animEffect transition="in" filter="fade">
                                      <p:cBhvr>
                                        <p:cTn id="37" dur="1000"/>
                                        <p:tgtEl>
                                          <p:spTgt spid="798"/>
                                        </p:tgtEl>
                                      </p:cBhvr>
                                    </p:animEffect>
                                  </p:childTnLst>
                                </p:cTn>
                              </p:par>
                              <p:par>
                                <p:cTn id="38" presetID="10" presetClass="entr" presetSubtype="0" fill="hold" nodeType="withEffect">
                                  <p:stCondLst>
                                    <p:cond delay="0"/>
                                  </p:stCondLst>
                                  <p:childTnLst>
                                    <p:set>
                                      <p:cBhvr>
                                        <p:cTn id="39" dur="1" fill="hold">
                                          <p:stCondLst>
                                            <p:cond delay="0"/>
                                          </p:stCondLst>
                                        </p:cTn>
                                        <p:tgtEl>
                                          <p:spTgt spid="799"/>
                                        </p:tgtEl>
                                        <p:attrNameLst>
                                          <p:attrName>style.visibility</p:attrName>
                                        </p:attrNameLst>
                                      </p:cBhvr>
                                      <p:to>
                                        <p:strVal val="visible"/>
                                      </p:to>
                                    </p:set>
                                    <p:animEffect transition="in" filter="fade">
                                      <p:cBhvr>
                                        <p:cTn id="40" dur="1000"/>
                                        <p:tgtEl>
                                          <p:spTgt spid="799"/>
                                        </p:tgtEl>
                                      </p:cBhvr>
                                    </p:animEffect>
                                  </p:childTnLst>
                                </p:cTn>
                              </p:par>
                              <p:par>
                                <p:cTn id="41" presetID="10" presetClass="entr" presetSubtype="0" fill="hold" nodeType="withEffect">
                                  <p:stCondLst>
                                    <p:cond delay="0"/>
                                  </p:stCondLst>
                                  <p:childTnLst>
                                    <p:set>
                                      <p:cBhvr>
                                        <p:cTn id="42" dur="1" fill="hold">
                                          <p:stCondLst>
                                            <p:cond delay="0"/>
                                          </p:stCondLst>
                                        </p:cTn>
                                        <p:tgtEl>
                                          <p:spTgt spid="800"/>
                                        </p:tgtEl>
                                        <p:attrNameLst>
                                          <p:attrName>style.visibility</p:attrName>
                                        </p:attrNameLst>
                                      </p:cBhvr>
                                      <p:to>
                                        <p:strVal val="visible"/>
                                      </p:to>
                                    </p:set>
                                    <p:animEffect transition="in" filter="fade">
                                      <p:cBhvr>
                                        <p:cTn id="43" dur="1000"/>
                                        <p:tgtEl>
                                          <p:spTgt spid="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4"/>
        <p:cNvGrpSpPr/>
        <p:nvPr/>
      </p:nvGrpSpPr>
      <p:grpSpPr>
        <a:xfrm>
          <a:off x="0" y="0"/>
          <a:ext cx="0" cy="0"/>
          <a:chOff x="0" y="0"/>
          <a:chExt cx="0" cy="0"/>
        </a:xfrm>
      </p:grpSpPr>
      <p:sp>
        <p:nvSpPr>
          <p:cNvPr id="805" name="Google Shape;805;p39"/>
          <p:cNvSpPr txBox="1">
            <a:spLocks noGrp="1"/>
          </p:cNvSpPr>
          <p:nvPr>
            <p:ph type="sldNum" idx="12"/>
          </p:nvPr>
        </p:nvSpPr>
        <p:spPr>
          <a:xfrm>
            <a:off x="8548658" y="4587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806" name="Google Shape;806;p39"/>
          <p:cNvSpPr txBox="1"/>
          <p:nvPr/>
        </p:nvSpPr>
        <p:spPr>
          <a:xfrm>
            <a:off x="2309575" y="22876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sp>
        <p:nvSpPr>
          <p:cNvPr id="807" name="Google Shape;807;p39"/>
          <p:cNvSpPr txBox="1"/>
          <p:nvPr/>
        </p:nvSpPr>
        <p:spPr>
          <a:xfrm>
            <a:off x="469975" y="1044375"/>
            <a:ext cx="81372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t>Theorem A</a:t>
            </a:r>
            <a:r>
              <a:rPr lang="en"/>
              <a:t>. Under the i.i.d assumption,                 .                                    </a:t>
            </a:r>
            <a:endParaRPr/>
          </a:p>
        </p:txBody>
      </p:sp>
      <p:pic>
        <p:nvPicPr>
          <p:cNvPr id="808" name="Google Shape;808;p39" descr="{&quot;type&quot;:&quot;$&quot;,&quot;code&quot;:&quot;$E\\bar{X}_{n}=\\mu$&quot;,&quot;backgroundColor&quot;:&quot;#ffffff&quot;,&quot;font&quot;:{&quot;size&quot;:12,&quot;family&quot;:&quot;Arial&quot;,&quot;color&quot;:&quot;#000000&quot;},&quot;id&quot;:&quot;52&quot;,&quot;aid&quot;:null,&quot;backgroundColorModified&quot;:false,&quot;ts&quot;:1624307650104,&quot;cs&quot;:&quot;pfLMRV+hvrjrAKS8Q3hooA==&quot;,&quot;size&quot;:{&quot;width&quot;:75.16666666666667,&quot;height&quot;:18.666666666666668}}"/>
          <p:cNvPicPr preferRelativeResize="0"/>
          <p:nvPr/>
        </p:nvPicPr>
        <p:blipFill>
          <a:blip r:embed="rId4">
            <a:alphaModFix/>
          </a:blip>
          <a:stretch>
            <a:fillRect/>
          </a:stretch>
        </p:blipFill>
        <p:spPr>
          <a:xfrm>
            <a:off x="3797425" y="1155575"/>
            <a:ext cx="715963" cy="177800"/>
          </a:xfrm>
          <a:prstGeom prst="rect">
            <a:avLst/>
          </a:prstGeom>
          <a:noFill/>
          <a:ln>
            <a:noFill/>
          </a:ln>
        </p:spPr>
      </p:pic>
      <p:sp>
        <p:nvSpPr>
          <p:cNvPr id="809" name="Google Shape;809;p39"/>
          <p:cNvSpPr txBox="1"/>
          <p:nvPr/>
        </p:nvSpPr>
        <p:spPr>
          <a:xfrm>
            <a:off x="461250" y="1422850"/>
            <a:ext cx="5274000" cy="42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10" name="Google Shape;810;p39"/>
          <p:cNvSpPr txBox="1"/>
          <p:nvPr/>
        </p:nvSpPr>
        <p:spPr>
          <a:xfrm>
            <a:off x="513475" y="1457675"/>
            <a:ext cx="77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351C75"/>
                </a:solidFill>
                <a:latin typeface="Times New Roman"/>
                <a:ea typeface="Times New Roman"/>
                <a:cs typeface="Times New Roman"/>
                <a:sym typeface="Times New Roman"/>
              </a:rPr>
              <a:t>We say        is an </a:t>
            </a:r>
            <a:r>
              <a:rPr lang="en" b="1" i="1">
                <a:solidFill>
                  <a:srgbClr val="351C75"/>
                </a:solidFill>
                <a:latin typeface="Times New Roman"/>
                <a:ea typeface="Times New Roman"/>
                <a:cs typeface="Times New Roman"/>
                <a:sym typeface="Times New Roman"/>
              </a:rPr>
              <a:t>unbiased estimator</a:t>
            </a:r>
            <a:r>
              <a:rPr lang="en" i="1">
                <a:solidFill>
                  <a:srgbClr val="351C75"/>
                </a:solidFill>
                <a:latin typeface="Times New Roman"/>
                <a:ea typeface="Times New Roman"/>
                <a:cs typeface="Times New Roman"/>
                <a:sym typeface="Times New Roman"/>
              </a:rPr>
              <a:t> of     .  </a:t>
            </a:r>
            <a:endParaRPr i="1">
              <a:solidFill>
                <a:srgbClr val="351C75"/>
              </a:solidFill>
              <a:latin typeface="Times New Roman"/>
              <a:ea typeface="Times New Roman"/>
              <a:cs typeface="Times New Roman"/>
              <a:sym typeface="Times New Roman"/>
            </a:endParaRPr>
          </a:p>
        </p:txBody>
      </p:sp>
      <p:pic>
        <p:nvPicPr>
          <p:cNvPr id="811" name="Google Shape;811;p39" descr="{&quot;id&quot;:&quot;53&quot;,&quot;backgroundColorModified&quot;:false,&quot;backgroundColor&quot;:&quot;#ffffff&quot;,&quot;type&quot;:&quot;$&quot;,&quot;aid&quot;:null,&quot;font&quot;:{&quot;color&quot;:&quot;#000000&quot;,&quot;family&quot;:&quot;Arial&quot;,&quot;size&quot;:14},&quot;code&quot;:&quot;$\\bar{X}_{n}$&quot;,&quot;ts&quot;:1624308639976,&quot;cs&quot;:&quot;i+Lp1LjqfKKU272xgxbT+Q==&quot;,&quot;size&quot;:{&quot;width&quot;:27.166666666666668,&quot;height&quot;:20.833333333333332}}"/>
          <p:cNvPicPr preferRelativeResize="0"/>
          <p:nvPr/>
        </p:nvPicPr>
        <p:blipFill>
          <a:blip r:embed="rId5">
            <a:alphaModFix/>
          </a:blip>
          <a:stretch>
            <a:fillRect/>
          </a:stretch>
        </p:blipFill>
        <p:spPr>
          <a:xfrm>
            <a:off x="1172050" y="1568873"/>
            <a:ext cx="231848" cy="177800"/>
          </a:xfrm>
          <a:prstGeom prst="rect">
            <a:avLst/>
          </a:prstGeom>
          <a:noFill/>
          <a:ln>
            <a:noFill/>
          </a:ln>
        </p:spPr>
      </p:pic>
      <p:pic>
        <p:nvPicPr>
          <p:cNvPr id="812" name="Google Shape;812;p39" descr="{&quot;backgroundColor&quot;:&quot;#ffffff&quot;,&quot;aid&quot;:null,&quot;code&quot;:&quot;$\\mu$&quot;,&quot;type&quot;:&quot;$&quot;,&quot;font&quot;:{&quot;family&quot;:&quot;Arial&quot;,&quot;color&quot;:&quot;#000000&quot;,&quot;size&quot;:14},&quot;backgroundColorModified&quot;:false,&quot;id&quot;:&quot;54&quot;,&quot;ts&quot;:1624308685461,&quot;cs&quot;:&quot;YwjZ3DwjP53dfb6UhZCm4A==&quot;,&quot;size&quot;:{&quot;width&quot;:12,&quot;height&quot;:14.166666666666666}}"/>
          <p:cNvPicPr preferRelativeResize="0"/>
          <p:nvPr/>
        </p:nvPicPr>
        <p:blipFill>
          <a:blip r:embed="rId6">
            <a:alphaModFix/>
          </a:blip>
          <a:stretch>
            <a:fillRect/>
          </a:stretch>
        </p:blipFill>
        <p:spPr>
          <a:xfrm>
            <a:off x="3484125" y="1611725"/>
            <a:ext cx="114300" cy="134938"/>
          </a:xfrm>
          <a:prstGeom prst="rect">
            <a:avLst/>
          </a:prstGeom>
          <a:noFill/>
          <a:ln>
            <a:noFill/>
          </a:ln>
        </p:spPr>
      </p:pic>
      <p:sp>
        <p:nvSpPr>
          <p:cNvPr id="813" name="Google Shape;813;p39"/>
          <p:cNvSpPr txBox="1">
            <a:spLocks noGrp="1"/>
          </p:cNvSpPr>
          <p:nvPr>
            <p:ph type="title"/>
          </p:nvPr>
        </p:nvSpPr>
        <p:spPr>
          <a:xfrm>
            <a:off x="311700" y="445025"/>
            <a:ext cx="624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Estimate population parameters</a:t>
            </a:r>
            <a:endParaRPr sz="2500"/>
          </a:p>
        </p:txBody>
      </p:sp>
      <p:sp>
        <p:nvSpPr>
          <p:cNvPr id="814" name="Google Shape;814;p39"/>
          <p:cNvSpPr txBox="1"/>
          <p:nvPr/>
        </p:nvSpPr>
        <p:spPr>
          <a:xfrm>
            <a:off x="469975" y="4016175"/>
            <a:ext cx="8137200" cy="83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t>Definition</a:t>
            </a:r>
            <a:r>
              <a:rPr lang="en"/>
              <a:t>. Suppose we are using                                 as an estimator of   , the expected </a:t>
            </a:r>
            <a:r>
              <a:rPr lang="en">
                <a:solidFill>
                  <a:srgbClr val="351C75"/>
                </a:solidFill>
              </a:rPr>
              <a:t>bias</a:t>
            </a:r>
            <a:r>
              <a:rPr lang="en"/>
              <a:t> is</a:t>
            </a: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815" name="Google Shape;815;p39"/>
          <p:cNvSpPr txBox="1"/>
          <p:nvPr/>
        </p:nvSpPr>
        <p:spPr>
          <a:xfrm>
            <a:off x="504775" y="3663400"/>
            <a:ext cx="711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An estimator of the population parameter     is a function of the sample                    .   </a:t>
            </a:r>
            <a:endParaRPr/>
          </a:p>
        </p:txBody>
      </p:sp>
      <p:pic>
        <p:nvPicPr>
          <p:cNvPr id="816" name="Google Shape;816;p39" descr="{&quot;type&quot;:&quot;$&quot;,&quot;backgroundColorModified&quot;:false,&quot;backgroundColor&quot;:&quot;#ffffff&quot;,&quot;font&quot;:{&quot;size&quot;:14,&quot;family&quot;:&quot;Arial&quot;,&quot;color&quot;:&quot;#000000&quot;},&quot;id&quot;:&quot;56&quot;,&quot;aid&quot;:null,&quot;code&quot;:&quot;$\\theta$&quot;,&quot;ts&quot;:1624310507079,&quot;cs&quot;:&quot;o+sMWguOqOXGhDFFA/6qtw==&quot;,&quot;size&quot;:{&quot;width&quot;:9.166666666666666,&quot;height&quot;:15.5}}"/>
          <p:cNvPicPr preferRelativeResize="0"/>
          <p:nvPr/>
        </p:nvPicPr>
        <p:blipFill>
          <a:blip r:embed="rId7">
            <a:alphaModFix/>
          </a:blip>
          <a:stretch>
            <a:fillRect/>
          </a:stretch>
        </p:blipFill>
        <p:spPr>
          <a:xfrm>
            <a:off x="3906525" y="3789675"/>
            <a:ext cx="87313" cy="147638"/>
          </a:xfrm>
          <a:prstGeom prst="rect">
            <a:avLst/>
          </a:prstGeom>
          <a:noFill/>
          <a:ln>
            <a:noFill/>
          </a:ln>
        </p:spPr>
      </p:pic>
      <p:pic>
        <p:nvPicPr>
          <p:cNvPr id="817" name="Google Shape;817;p39" descr="{&quot;backgroundColor&quot;:&quot;#ffffff&quot;,&quot;aid&quot;:null,&quot;type&quot;:&quot;$&quot;,&quot;id&quot;:&quot;16&quot;,&quot;backgroundColorModified&quot;:false,&quot;font&quot;:{&quot;size&quot;:15.5,&quot;family&quot;:&quot;Arial&quot;,&quot;color&quot;:&quot;#000000&quot;},&quot;code&quot;:&quot;$X_{1},\\ldots ,X_{n}$&quot;,&quot;ts&quot;:1624246679164,&quot;cs&quot;:&quot;SQNUtDDrlMvtOGaerh5vXQ==&quot;,&quot;size&quot;:{&quot;width&quot;:112.83333333333333,&quot;height&quot;:21.333333333333332}}"/>
          <p:cNvPicPr preferRelativeResize="0"/>
          <p:nvPr/>
        </p:nvPicPr>
        <p:blipFill>
          <a:blip r:embed="rId8">
            <a:alphaModFix/>
          </a:blip>
          <a:stretch>
            <a:fillRect/>
          </a:stretch>
        </p:blipFill>
        <p:spPr>
          <a:xfrm>
            <a:off x="6180931" y="3774600"/>
            <a:ext cx="940419" cy="177800"/>
          </a:xfrm>
          <a:prstGeom prst="rect">
            <a:avLst/>
          </a:prstGeom>
          <a:noFill/>
          <a:ln>
            <a:noFill/>
          </a:ln>
        </p:spPr>
      </p:pic>
      <p:pic>
        <p:nvPicPr>
          <p:cNvPr id="818" name="Google Shape;818;p39" descr="{&quot;aid&quot;:null,&quot;backgroundColor&quot;:&quot;#ffffff&quot;,&quot;code&quot;:&quot;$\\hat{\\theta}_{n}=g\\left(X_{1},\\ldots,X_{n}\\right)$&quot;,&quot;id&quot;:&quot;55&quot;,&quot;type&quot;:&quot;$&quot;,&quot;backgroundColorModified&quot;:false,&quot;font&quot;:{&quot;family&quot;:&quot;Arial&quot;,&quot;color&quot;:&quot;#000000&quot;,&quot;size&quot;:12},&quot;ts&quot;:1624311177525,&quot;cs&quot;:&quot;zPuEkGcWkLY8Qxsf2I7OWA==&quot;,&quot;size&quot;:{&quot;width&quot;:155.33333333333334,&quot;height&quot;:22.333333333333332}}"/>
          <p:cNvPicPr preferRelativeResize="0"/>
          <p:nvPr/>
        </p:nvPicPr>
        <p:blipFill>
          <a:blip r:embed="rId9">
            <a:alphaModFix/>
          </a:blip>
          <a:stretch>
            <a:fillRect/>
          </a:stretch>
        </p:blipFill>
        <p:spPr>
          <a:xfrm>
            <a:off x="3324504" y="4131679"/>
            <a:ext cx="1479550" cy="212725"/>
          </a:xfrm>
          <a:prstGeom prst="rect">
            <a:avLst/>
          </a:prstGeom>
          <a:noFill/>
          <a:ln>
            <a:noFill/>
          </a:ln>
        </p:spPr>
      </p:pic>
      <p:pic>
        <p:nvPicPr>
          <p:cNvPr id="819" name="Google Shape;819;p39" descr="{&quot;type&quot;:&quot;$&quot;,&quot;backgroundColorModified&quot;:false,&quot;backgroundColor&quot;:&quot;#ffffff&quot;,&quot;font&quot;:{&quot;size&quot;:14,&quot;family&quot;:&quot;Arial&quot;,&quot;color&quot;:&quot;#000000&quot;},&quot;id&quot;:&quot;56&quot;,&quot;aid&quot;:null,&quot;code&quot;:&quot;$\\theta$&quot;,&quot;ts&quot;:1624310507079,&quot;cs&quot;:&quot;o+sMWguOqOXGhDFFA/6qtw==&quot;,&quot;size&quot;:{&quot;width&quot;:9.166666666666666,&quot;height&quot;:15.5}}"/>
          <p:cNvPicPr preferRelativeResize="0"/>
          <p:nvPr/>
        </p:nvPicPr>
        <p:blipFill>
          <a:blip r:embed="rId7">
            <a:alphaModFix/>
          </a:blip>
          <a:stretch>
            <a:fillRect/>
          </a:stretch>
        </p:blipFill>
        <p:spPr>
          <a:xfrm>
            <a:off x="6360200" y="4142450"/>
            <a:ext cx="87313" cy="147638"/>
          </a:xfrm>
          <a:prstGeom prst="rect">
            <a:avLst/>
          </a:prstGeom>
          <a:noFill/>
          <a:ln>
            <a:noFill/>
          </a:ln>
        </p:spPr>
      </p:pic>
      <p:pic>
        <p:nvPicPr>
          <p:cNvPr id="820" name="Google Shape;820;p39" descr="{&quot;backgroundColorModified&quot;:false,&quot;id&quot;:&quot;58&quot;,&quot;font&quot;:{&quot;family&quot;:&quot;Arial&quot;,&quot;color&quot;:&quot;#000000&quot;,&quot;size&quot;:14},&quot;type&quot;:&quot;$&quot;,&quot;backgroundColor&quot;:&quot;#ffffff&quot;,&quot;aid&quot;:null,&quot;code&quot;:&quot;$\\text{bias(}\\hat{\\theta}_{n}\\text{)=}E\\hat{\\theta}_{n}-\\theta$&quot;,&quot;ts&quot;:1624311367518,&quot;cs&quot;:&quot;QyurUtGUXhrpEoXnOq/avw==&quot;,&quot;size&quot;:{&quot;width&quot;:171.5,&quot;height&quot;:26}}"/>
          <p:cNvPicPr preferRelativeResize="0"/>
          <p:nvPr/>
        </p:nvPicPr>
        <p:blipFill>
          <a:blip r:embed="rId10">
            <a:alphaModFix/>
          </a:blip>
          <a:stretch>
            <a:fillRect/>
          </a:stretch>
        </p:blipFill>
        <p:spPr>
          <a:xfrm>
            <a:off x="4175025" y="4541286"/>
            <a:ext cx="1633538" cy="247650"/>
          </a:xfrm>
          <a:prstGeom prst="rect">
            <a:avLst/>
          </a:prstGeom>
          <a:noFill/>
          <a:ln>
            <a:noFill/>
          </a:ln>
        </p:spPr>
      </p:pic>
      <p:sp>
        <p:nvSpPr>
          <p:cNvPr id="821" name="Google Shape;821;p39"/>
          <p:cNvSpPr/>
          <p:nvPr/>
        </p:nvSpPr>
        <p:spPr>
          <a:xfrm>
            <a:off x="8090100" y="3184288"/>
            <a:ext cx="114600" cy="10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txBox="1"/>
          <p:nvPr/>
        </p:nvSpPr>
        <p:spPr>
          <a:xfrm>
            <a:off x="513475" y="1817050"/>
            <a:ext cx="7941000" cy="1516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Proof. In STAT 134, we learned that </a:t>
            </a:r>
            <a:r>
              <a:rPr lang="en" sz="1450">
                <a:solidFill>
                  <a:srgbClr val="161616"/>
                </a:solidFill>
                <a:highlight>
                  <a:srgbClr val="FFFFFF"/>
                </a:highlight>
              </a:rPr>
              <a:t>the expected value of the sum of random variables is equal to the sum of their individual expected values. Thus,</a:t>
            </a:r>
            <a:endParaRPr sz="1450">
              <a:solidFill>
                <a:srgbClr val="161616"/>
              </a:solidFill>
              <a:highlight>
                <a:srgbClr val="FFFFFF"/>
              </a:highlight>
            </a:endParaRPr>
          </a:p>
          <a:p>
            <a:pPr marL="0" lvl="0" indent="0" algn="l" rtl="0">
              <a:spcBef>
                <a:spcPts val="0"/>
              </a:spcBef>
              <a:spcAft>
                <a:spcPts val="0"/>
              </a:spcAft>
              <a:buNone/>
            </a:pPr>
            <a:endParaRPr sz="1450">
              <a:solidFill>
                <a:srgbClr val="161616"/>
              </a:solidFill>
              <a:highlight>
                <a:srgbClr val="FFFFFF"/>
              </a:highlight>
            </a:endParaRPr>
          </a:p>
          <a:p>
            <a:pPr marL="0" lvl="0" indent="0" algn="l" rtl="0">
              <a:spcBef>
                <a:spcPts val="0"/>
              </a:spcBef>
              <a:spcAft>
                <a:spcPts val="0"/>
              </a:spcAft>
              <a:buNone/>
            </a:pPr>
            <a:endParaRPr sz="1450">
              <a:solidFill>
                <a:srgbClr val="161616"/>
              </a:solidFill>
              <a:highlight>
                <a:srgbClr val="FFFFFF"/>
              </a:highlight>
            </a:endParaRPr>
          </a:p>
          <a:p>
            <a:pPr marL="0" lvl="0" indent="0" algn="l" rtl="0">
              <a:spcBef>
                <a:spcPts val="0"/>
              </a:spcBef>
              <a:spcAft>
                <a:spcPts val="0"/>
              </a:spcAft>
              <a:buNone/>
            </a:pPr>
            <a:r>
              <a:rPr lang="en" sz="1450">
                <a:solidFill>
                  <a:srgbClr val="161616"/>
                </a:solidFill>
                <a:highlight>
                  <a:srgbClr val="FFFFFF"/>
                </a:highlight>
              </a:rPr>
              <a:t>By the i.i.d assumption, each                      . Plug back to the previous equation, and we obtain</a:t>
            </a:r>
            <a:endParaRPr sz="1450">
              <a:solidFill>
                <a:srgbClr val="161616"/>
              </a:solidFill>
              <a:highlight>
                <a:srgbClr val="FFFFFF"/>
              </a:highlight>
            </a:endParaRPr>
          </a:p>
          <a:p>
            <a:pPr marL="0" lvl="0" indent="0" algn="l" rtl="0">
              <a:spcBef>
                <a:spcPts val="0"/>
              </a:spcBef>
              <a:spcAft>
                <a:spcPts val="0"/>
              </a:spcAft>
              <a:buNone/>
            </a:pPr>
            <a:endParaRPr/>
          </a:p>
        </p:txBody>
      </p:sp>
      <p:pic>
        <p:nvPicPr>
          <p:cNvPr id="823" name="Google Shape;823;p39" descr="{&quot;type&quot;:&quot;$&quot;,&quot;aid&quot;:null,&quot;id&quot;:&quot;65&quot;,&quot;backgroundColorModified&quot;:false,&quot;font&quot;:{&quot;family&quot;:&quot;Arial&quot;,&quot;color&quot;:&quot;#000000&quot;,&quot;size&quot;:14},&quot;code&quot;:&quot;$E\\left(\\bar{X}_{n}\\right)=E\\left(\\frac{1}{n}\\sum_{i=1}^{n}X_{i}\\right)=\\frac{1}{n}\\sum_{i=1}^{n}E\\left(X_{i}\\right).$&quot;,&quot;backgroundColor&quot;:&quot;#ffffff&quot;,&quot;ts&quot;:1624387803829,&quot;cs&quot;:&quot;VBGAQmiA6ubQL6VqyqSgIg==&quot;,&quot;size&quot;:{&quot;width&quot;:398.6666666666667,&quot;height&quot;:26.666666666666668}}"/>
          <p:cNvPicPr preferRelativeResize="0"/>
          <p:nvPr/>
        </p:nvPicPr>
        <p:blipFill>
          <a:blip r:embed="rId11">
            <a:alphaModFix/>
          </a:blip>
          <a:stretch>
            <a:fillRect/>
          </a:stretch>
        </p:blipFill>
        <p:spPr>
          <a:xfrm>
            <a:off x="2375075" y="2429005"/>
            <a:ext cx="3797300" cy="254000"/>
          </a:xfrm>
          <a:prstGeom prst="rect">
            <a:avLst/>
          </a:prstGeom>
          <a:noFill/>
          <a:ln>
            <a:noFill/>
          </a:ln>
        </p:spPr>
      </p:pic>
      <p:pic>
        <p:nvPicPr>
          <p:cNvPr id="824" name="Google Shape;824;p39" descr="{&quot;backgroundColorModified&quot;:false,&quot;type&quot;:&quot;$&quot;,&quot;code&quot;:&quot;$E\\left(X_{i}\\right)=\\mu$&quot;,&quot;aid&quot;:null,&quot;id&quot;:&quot;66&quot;,&quot;backgroundColor&quot;:&quot;#FFFFFF&quot;,&quot;font&quot;:{&quot;color&quot;:&quot;#161616&quot;,&quot;family&quot;:&quot;Arial&quot;,&quot;size&quot;:14.5},&quot;ts&quot;:1624387868591,&quot;cs&quot;:&quot;FXFKxODtmTh1N1roXkKjLQ==&quot;,&quot;size&quot;:{&quot;width&quot;:102.83333333333333,&quot;height&quot;:22.666666666666668}}"/>
          <p:cNvPicPr preferRelativeResize="0"/>
          <p:nvPr/>
        </p:nvPicPr>
        <p:blipFill>
          <a:blip r:embed="rId12">
            <a:alphaModFix/>
          </a:blip>
          <a:stretch>
            <a:fillRect/>
          </a:stretch>
        </p:blipFill>
        <p:spPr>
          <a:xfrm>
            <a:off x="3051525" y="2824863"/>
            <a:ext cx="979488" cy="215900"/>
          </a:xfrm>
          <a:prstGeom prst="rect">
            <a:avLst/>
          </a:prstGeom>
          <a:noFill/>
          <a:ln>
            <a:noFill/>
          </a:ln>
        </p:spPr>
      </p:pic>
      <p:pic>
        <p:nvPicPr>
          <p:cNvPr id="825" name="Google Shape;825;p39" descr="{&quot;aid&quot;:null,&quot;backgroundColor&quot;:&quot;#FFFFFF&quot;,&quot;backgroundColorModified&quot;:false,&quot;font&quot;:{&quot;color&quot;:&quot;#161616&quot;,&quot;size&quot;:14.5,&quot;family&quot;:&quot;Arial&quot;},&quot;code&quot;:&quot;$E\\left(\\bar{X}_{n}\\right)=\\frac{1}{n}n\\mu=\\mu.$&quot;,&quot;type&quot;:&quot;$&quot;,&quot;id&quot;:&quot;67&quot;,&quot;ts&quot;:1624387959207,&quot;cs&quot;:&quot;4zassnhboxx5FZrjWJ2B2w==&quot;,&quot;size&quot;:{&quot;width&quot;:193.66666666666666,&quot;height&quot;:27.5}}"/>
          <p:cNvPicPr preferRelativeResize="0"/>
          <p:nvPr/>
        </p:nvPicPr>
        <p:blipFill>
          <a:blip r:embed="rId13">
            <a:alphaModFix/>
          </a:blip>
          <a:stretch>
            <a:fillRect/>
          </a:stretch>
        </p:blipFill>
        <p:spPr>
          <a:xfrm>
            <a:off x="3027850" y="3105363"/>
            <a:ext cx="1844675" cy="2619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40"/>
          <p:cNvSpPr txBox="1">
            <a:spLocks noGrp="1"/>
          </p:cNvSpPr>
          <p:nvPr>
            <p:ph type="sldNum" idx="12"/>
          </p:nvPr>
        </p:nvSpPr>
        <p:spPr>
          <a:xfrm>
            <a:off x="8548658" y="4587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831" name="Google Shape;831;p40"/>
          <p:cNvSpPr txBox="1"/>
          <p:nvPr/>
        </p:nvSpPr>
        <p:spPr>
          <a:xfrm>
            <a:off x="2309575" y="21352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sp>
        <p:nvSpPr>
          <p:cNvPr id="832" name="Google Shape;832;p40"/>
          <p:cNvSpPr txBox="1"/>
          <p:nvPr/>
        </p:nvSpPr>
        <p:spPr>
          <a:xfrm>
            <a:off x="469975" y="1044375"/>
            <a:ext cx="81372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t>Theorem A</a:t>
            </a:r>
            <a:r>
              <a:rPr lang="en"/>
              <a:t>. Under the i.i.d assumption,                      .                                    </a:t>
            </a:r>
            <a:endParaRPr/>
          </a:p>
        </p:txBody>
      </p:sp>
      <p:pic>
        <p:nvPicPr>
          <p:cNvPr id="833" name="Google Shape;833;p40" descr="{&quot;type&quot;:&quot;lalign*&quot;,&quot;aid&quot;:null,&quot;backgroundColorModified&quot;:false,&quot;font&quot;:{&quot;size&quot;:11,&quot;family&quot;:&quot;Arial&quot;,&quot;color&quot;:&quot;#000000&quot;},&quot;backgroundColor&quot;:&quot;#ffffff&quot;,&quot;id&quot;:&quot;52&quot;,&quot;code&quot;:&quot;\\begin{lalign*}\n&amp;{\\text{Var}\\;\\left(\\bar{X}_{n}\\right)=\\frac{\\sigma^{2}}{n}}\\\\\n&amp;{}\t\n\\end{lalign*}&quot;,&quot;ts&quot;:1624311933423,&quot;cs&quot;:&quot;zMqlPGF8tKa4AVJoZ+BSTg==&quot;,&quot;size&quot;:{&quot;width&quot;:116.66666666666667,&quot;height&quot;:37.833333333333336}}"/>
          <p:cNvPicPr preferRelativeResize="0"/>
          <p:nvPr/>
        </p:nvPicPr>
        <p:blipFill>
          <a:blip r:embed="rId4">
            <a:alphaModFix/>
          </a:blip>
          <a:stretch>
            <a:fillRect/>
          </a:stretch>
        </p:blipFill>
        <p:spPr>
          <a:xfrm>
            <a:off x="3770018" y="1062057"/>
            <a:ext cx="1111250" cy="360363"/>
          </a:xfrm>
          <a:prstGeom prst="rect">
            <a:avLst/>
          </a:prstGeom>
          <a:noFill/>
          <a:ln>
            <a:noFill/>
          </a:ln>
        </p:spPr>
      </p:pic>
      <p:sp>
        <p:nvSpPr>
          <p:cNvPr id="834" name="Google Shape;834;p40"/>
          <p:cNvSpPr txBox="1"/>
          <p:nvPr/>
        </p:nvSpPr>
        <p:spPr>
          <a:xfrm>
            <a:off x="469975" y="4599075"/>
            <a:ext cx="728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351C75"/>
                </a:solidFill>
                <a:latin typeface="Times New Roman"/>
                <a:ea typeface="Times New Roman"/>
                <a:cs typeface="Times New Roman"/>
                <a:sym typeface="Times New Roman"/>
              </a:rPr>
              <a:t>Correction is needed when sampling without replacement from a finite population.</a:t>
            </a:r>
            <a:endParaRPr i="1">
              <a:solidFill>
                <a:srgbClr val="351C75"/>
              </a:solidFill>
              <a:latin typeface="Times New Roman"/>
              <a:ea typeface="Times New Roman"/>
              <a:cs typeface="Times New Roman"/>
              <a:sym typeface="Times New Roman"/>
            </a:endParaRPr>
          </a:p>
        </p:txBody>
      </p:sp>
      <p:sp>
        <p:nvSpPr>
          <p:cNvPr id="835" name="Google Shape;835;p40"/>
          <p:cNvSpPr txBox="1">
            <a:spLocks noGrp="1"/>
          </p:cNvSpPr>
          <p:nvPr>
            <p:ph type="title"/>
          </p:nvPr>
        </p:nvSpPr>
        <p:spPr>
          <a:xfrm>
            <a:off x="311700" y="445025"/>
            <a:ext cx="624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Estimate population parameters</a:t>
            </a:r>
            <a:endParaRPr sz="2500"/>
          </a:p>
        </p:txBody>
      </p:sp>
      <p:sp>
        <p:nvSpPr>
          <p:cNvPr id="836" name="Google Shape;836;p40"/>
          <p:cNvSpPr txBox="1"/>
          <p:nvPr/>
        </p:nvSpPr>
        <p:spPr>
          <a:xfrm>
            <a:off x="513475" y="1422850"/>
            <a:ext cx="82638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Proof. We know from </a:t>
            </a:r>
            <a:r>
              <a:rPr lang="en">
                <a:solidFill>
                  <a:srgbClr val="2D3B45"/>
                </a:solidFill>
                <a:highlight>
                  <a:srgbClr val="FFFFFF"/>
                </a:highlight>
              </a:rPr>
              <a:t>§4.3 that</a:t>
            </a:r>
            <a:endParaRPr>
              <a:solidFill>
                <a:srgbClr val="2D3B45"/>
              </a:solidFill>
              <a:highlight>
                <a:srgbClr val="FFFFFF"/>
              </a:highlight>
            </a:endParaRPr>
          </a:p>
          <a:p>
            <a:pPr marL="0" lvl="0" indent="0" algn="l" rtl="0">
              <a:spcBef>
                <a:spcPts val="0"/>
              </a:spcBef>
              <a:spcAft>
                <a:spcPts val="0"/>
              </a:spcAft>
              <a:buNone/>
            </a:pPr>
            <a:endParaRPr>
              <a:solidFill>
                <a:srgbClr val="2D3B45"/>
              </a:solidFill>
              <a:highlight>
                <a:srgbClr val="FFFFFF"/>
              </a:highlight>
            </a:endParaRPr>
          </a:p>
          <a:p>
            <a:pPr marL="0" lvl="0" indent="0" algn="l" rtl="0">
              <a:spcBef>
                <a:spcPts val="0"/>
              </a:spcBef>
              <a:spcAft>
                <a:spcPts val="0"/>
              </a:spcAft>
              <a:buNone/>
            </a:pPr>
            <a:r>
              <a:rPr lang="en">
                <a:solidFill>
                  <a:srgbClr val="2D3B45"/>
                </a:solidFill>
                <a:highlight>
                  <a:srgbClr val="FFFFFF"/>
                </a:highlight>
              </a:rPr>
              <a:t>                                                                                                                      (1)</a:t>
            </a:r>
            <a:endParaRPr>
              <a:solidFill>
                <a:srgbClr val="2D3B45"/>
              </a:solidFill>
              <a:highlight>
                <a:srgbClr val="FFFFFF"/>
              </a:highlight>
            </a:endParaRPr>
          </a:p>
          <a:p>
            <a:pPr marL="0" lvl="0" indent="0" algn="l" rtl="0">
              <a:spcBef>
                <a:spcPts val="0"/>
              </a:spcBef>
              <a:spcAft>
                <a:spcPts val="0"/>
              </a:spcAft>
              <a:buNone/>
            </a:pPr>
            <a:endParaRPr>
              <a:solidFill>
                <a:srgbClr val="2D3B45"/>
              </a:solidFill>
              <a:highlight>
                <a:srgbClr val="FFFFFF"/>
              </a:highlight>
            </a:endParaRPr>
          </a:p>
          <a:p>
            <a:pPr marL="0" lvl="0" indent="0" algn="l" rtl="0">
              <a:spcBef>
                <a:spcPts val="0"/>
              </a:spcBef>
              <a:spcAft>
                <a:spcPts val="0"/>
              </a:spcAft>
              <a:buNone/>
            </a:pPr>
            <a:r>
              <a:rPr lang="en">
                <a:solidFill>
                  <a:srgbClr val="2D3B45"/>
                </a:solidFill>
                <a:highlight>
                  <a:srgbClr val="FFFFFF"/>
                </a:highlight>
              </a:rPr>
              <a:t>Recall                                      for the same random variables and                             if the two random variables are independent.</a:t>
            </a:r>
            <a:endParaRPr>
              <a:solidFill>
                <a:srgbClr val="2D3B45"/>
              </a:solidFill>
              <a:highlight>
                <a:srgbClr val="FFFFFF"/>
              </a:highlight>
            </a:endParaRPr>
          </a:p>
          <a:p>
            <a:pPr marL="0" lvl="0" indent="0" algn="l" rtl="0">
              <a:spcBef>
                <a:spcPts val="0"/>
              </a:spcBef>
              <a:spcAft>
                <a:spcPts val="0"/>
              </a:spcAft>
              <a:buNone/>
            </a:pPr>
            <a:endParaRPr>
              <a:solidFill>
                <a:srgbClr val="2D3B45"/>
              </a:solidFill>
              <a:highlight>
                <a:srgbClr val="FFFFFF"/>
              </a:highlight>
            </a:endParaRPr>
          </a:p>
          <a:p>
            <a:pPr marL="0" lvl="0" indent="0" algn="l" rtl="0">
              <a:spcBef>
                <a:spcPts val="0"/>
              </a:spcBef>
              <a:spcAft>
                <a:spcPts val="0"/>
              </a:spcAft>
              <a:buNone/>
            </a:pPr>
            <a:r>
              <a:rPr lang="en">
                <a:solidFill>
                  <a:srgbClr val="2D3B45"/>
                </a:solidFill>
                <a:highlight>
                  <a:srgbClr val="FFFFFF"/>
                </a:highlight>
              </a:rPr>
              <a:t>Under the i.i.d assumption,                                         if </a:t>
            </a:r>
            <a:r>
              <a:rPr lang="en" i="1">
                <a:solidFill>
                  <a:srgbClr val="2D3B45"/>
                </a:solidFill>
                <a:highlight>
                  <a:srgbClr val="FFFFFF"/>
                </a:highlight>
                <a:latin typeface="Times New Roman"/>
                <a:ea typeface="Times New Roman"/>
                <a:cs typeface="Times New Roman"/>
                <a:sym typeface="Times New Roman"/>
              </a:rPr>
              <a:t>i=j</a:t>
            </a:r>
            <a:r>
              <a:rPr lang="en">
                <a:solidFill>
                  <a:srgbClr val="2D3B45"/>
                </a:solidFill>
                <a:highlight>
                  <a:srgbClr val="FFFFFF"/>
                </a:highlight>
              </a:rPr>
              <a:t>, and                              if </a:t>
            </a:r>
            <a:r>
              <a:rPr lang="en" i="1">
                <a:solidFill>
                  <a:srgbClr val="2D3B45"/>
                </a:solidFill>
                <a:highlight>
                  <a:srgbClr val="FFFFFF"/>
                </a:highlight>
                <a:latin typeface="Times New Roman"/>
                <a:ea typeface="Times New Roman"/>
                <a:cs typeface="Times New Roman"/>
                <a:sym typeface="Times New Roman"/>
              </a:rPr>
              <a:t>i≠j</a:t>
            </a:r>
            <a:r>
              <a:rPr lang="en">
                <a:solidFill>
                  <a:srgbClr val="2D3B45"/>
                </a:solidFill>
                <a:highlight>
                  <a:srgbClr val="FFFFFF"/>
                </a:highlight>
              </a:rPr>
              <a:t>. Therefore, equation (1) can be written as</a:t>
            </a:r>
            <a:endParaRPr>
              <a:solidFill>
                <a:srgbClr val="2D3B45"/>
              </a:solidFill>
              <a:highlight>
                <a:srgbClr val="FFFFFF"/>
              </a:highlight>
            </a:endParaRPr>
          </a:p>
          <a:p>
            <a:pPr marL="0" lvl="0" indent="0" algn="l" rtl="0">
              <a:spcBef>
                <a:spcPts val="0"/>
              </a:spcBef>
              <a:spcAft>
                <a:spcPts val="0"/>
              </a:spcAft>
              <a:buNone/>
            </a:pPr>
            <a:endParaRPr>
              <a:solidFill>
                <a:srgbClr val="2D3B45"/>
              </a:solidFill>
              <a:highlight>
                <a:srgbClr val="FFFFFF"/>
              </a:highlight>
            </a:endParaRPr>
          </a:p>
          <a:p>
            <a:pPr marL="0" lvl="0" indent="0" algn="l" rtl="0">
              <a:spcBef>
                <a:spcPts val="0"/>
              </a:spcBef>
              <a:spcAft>
                <a:spcPts val="0"/>
              </a:spcAft>
              <a:buNone/>
            </a:pPr>
            <a:endParaRPr>
              <a:solidFill>
                <a:srgbClr val="2D3B45"/>
              </a:solidFill>
              <a:highlight>
                <a:srgbClr val="FFFFFF"/>
              </a:highlight>
            </a:endParaRPr>
          </a:p>
          <a:p>
            <a:pPr marL="0" lvl="0" indent="0" algn="l" rtl="0">
              <a:spcBef>
                <a:spcPts val="0"/>
              </a:spcBef>
              <a:spcAft>
                <a:spcPts val="0"/>
              </a:spcAft>
              <a:buNone/>
            </a:pPr>
            <a:r>
              <a:rPr lang="en">
                <a:solidFill>
                  <a:srgbClr val="2D3B45"/>
                </a:solidFill>
                <a:highlight>
                  <a:srgbClr val="FFFFFF"/>
                </a:highlight>
              </a:rPr>
              <a:t>                                                                                                .</a:t>
            </a:r>
            <a:endParaRPr>
              <a:solidFill>
                <a:srgbClr val="2D3B45"/>
              </a:solidFill>
              <a:highlight>
                <a:srgbClr val="FFFFFF"/>
              </a:highlight>
            </a:endParaRPr>
          </a:p>
        </p:txBody>
      </p:sp>
      <p:pic>
        <p:nvPicPr>
          <p:cNvPr id="837" name="Google Shape;837;p40" descr="{&quot;font&quot;:{&quot;family&quot;:&quot;Arial&quot;,&quot;color&quot;:&quot;#000000&quot;,&quot;size&quot;:16},&quot;code&quot;:&quot;\\begin{lalign*}\n&amp;{\\text{Var(}\\bar{X}_{n}\\text{)=}\\frac{1}{n^{2}}\\sum_{i=1}^{n}\\sum_{j=1}^{n}\\text{cov}\\left(X_{i},X_{j}\\right)}\\\\\n&amp;{}\t\n\\end{lalign*}&quot;,&quot;type&quot;:&quot;lalign*&quot;,&quot;backgroundColorModified&quot;:false,&quot;backgroundColor&quot;:&quot;#ffffff&quot;,&quot;id&quot;:&quot;59&quot;,&quot;aid&quot;:null,&quot;ts&quot;:1624311638503,&quot;cs&quot;:&quot;Wunfk82jTdIdFXXax1m9rg==&quot;,&quot;size&quot;:{&quot;width&quot;:356.3333333333333,&quot;height&quot;:67.66666666666667}}"/>
          <p:cNvPicPr preferRelativeResize="0"/>
          <p:nvPr/>
        </p:nvPicPr>
        <p:blipFill>
          <a:blip r:embed="rId5">
            <a:alphaModFix/>
          </a:blip>
          <a:stretch>
            <a:fillRect/>
          </a:stretch>
        </p:blipFill>
        <p:spPr>
          <a:xfrm>
            <a:off x="2565175" y="1790650"/>
            <a:ext cx="2761649" cy="524425"/>
          </a:xfrm>
          <a:prstGeom prst="rect">
            <a:avLst/>
          </a:prstGeom>
          <a:noFill/>
          <a:ln>
            <a:noFill/>
          </a:ln>
        </p:spPr>
      </p:pic>
      <p:pic>
        <p:nvPicPr>
          <p:cNvPr id="838" name="Google Shape;838;p40" descr="{&quot;backgroundColorModified&quot;:false,&quot;id&quot;:&quot;68&quot;,&quot;font&quot;:{&quot;color&quot;:&quot;#2D3B45&quot;,&quot;family&quot;:&quot;Arial&quot;,&quot;size&quot;:14},&quot;type&quot;:&quot;$&quot;,&quot;backgroundColor&quot;:&quot;#FFFFFF&quot;,&quot;code&quot;:&quot;$\\text{cov(}X,X\\text{)=}\\text{Var(X)}$&quot;,&quot;aid&quot;:null,&quot;ts&quot;:1624388122044,&quot;cs&quot;:&quot;N1XIlHJioQmAETldpL1YXw==&quot;,&quot;size&quot;:{&quot;width&quot;:180.16666666666666,&quot;height&quot;:21.666666666666668}}"/>
          <p:cNvPicPr preferRelativeResize="0"/>
          <p:nvPr/>
        </p:nvPicPr>
        <p:blipFill>
          <a:blip r:embed="rId6">
            <a:alphaModFix/>
          </a:blip>
          <a:stretch>
            <a:fillRect/>
          </a:stretch>
        </p:blipFill>
        <p:spPr>
          <a:xfrm>
            <a:off x="1177700" y="2376789"/>
            <a:ext cx="1716088" cy="206375"/>
          </a:xfrm>
          <a:prstGeom prst="rect">
            <a:avLst/>
          </a:prstGeom>
          <a:noFill/>
          <a:ln>
            <a:noFill/>
          </a:ln>
        </p:spPr>
      </p:pic>
      <p:pic>
        <p:nvPicPr>
          <p:cNvPr id="839" name="Google Shape;839;p40" descr="{&quot;code&quot;:&quot;$\\text{cov}\\left(X,Y\\right)=0$&quot;,&quot;backgroundColor&quot;:&quot;#FFFFFF&quot;,&quot;type&quot;:&quot;$&quot;,&quot;font&quot;:{&quot;color&quot;:&quot;#2D3B45&quot;,&quot;family&quot;:&quot;Arial&quot;,&quot;size&quot;:14},&quot;backgroundColorModified&quot;:false,&quot;id&quot;:&quot;69&quot;,&quot;aid&quot;:null,&quot;ts&quot;:1624388173193,&quot;cs&quot;:&quot;MpBalQjN3omxo1w207pagQ==&quot;,&quot;size&quot;:{&quot;width&quot;:133.33333333333334,&quot;height&quot;:21.666666666666668}}"/>
          <p:cNvPicPr preferRelativeResize="0"/>
          <p:nvPr/>
        </p:nvPicPr>
        <p:blipFill>
          <a:blip r:embed="rId7">
            <a:alphaModFix/>
          </a:blip>
          <a:stretch>
            <a:fillRect/>
          </a:stretch>
        </p:blipFill>
        <p:spPr>
          <a:xfrm>
            <a:off x="5790200" y="2376800"/>
            <a:ext cx="1270000" cy="206375"/>
          </a:xfrm>
          <a:prstGeom prst="rect">
            <a:avLst/>
          </a:prstGeom>
          <a:noFill/>
          <a:ln>
            <a:noFill/>
          </a:ln>
        </p:spPr>
      </p:pic>
      <p:pic>
        <p:nvPicPr>
          <p:cNvPr id="840" name="Google Shape;840;p40" descr="{&quot;backgroundColor&quot;:&quot;#FFFFFF&quot;,&quot;id&quot;:&quot;68&quot;,&quot;code&quot;:&quot;$\\text{cov(}X_{i},X_{j}\\text{)=}\\text{Var(}X_{i}\\text{)}\\;\\text{}$&quot;,&quot;type&quot;:&quot;$&quot;,&quot;aid&quot;:null,&quot;backgroundColorModified&quot;:false,&quot;font&quot;:{&quot;family&quot;:&quot;Arial&quot;,&quot;color&quot;:&quot;#2D3B45&quot;,&quot;size&quot;:14},&quot;ts&quot;:1624388267050,&quot;cs&quot;:&quot;HDUVfjuW3eqDTRfa7U/BjA==&quot;,&quot;size&quot;:{&quot;width&quot;:201,&quot;height&quot;:22.666666666666668}}"/>
          <p:cNvPicPr preferRelativeResize="0"/>
          <p:nvPr/>
        </p:nvPicPr>
        <p:blipFill>
          <a:blip r:embed="rId8">
            <a:alphaModFix/>
          </a:blip>
          <a:stretch>
            <a:fillRect/>
          </a:stretch>
        </p:blipFill>
        <p:spPr>
          <a:xfrm>
            <a:off x="2766950" y="3024965"/>
            <a:ext cx="1914525" cy="215900"/>
          </a:xfrm>
          <a:prstGeom prst="rect">
            <a:avLst/>
          </a:prstGeom>
          <a:noFill/>
          <a:ln>
            <a:noFill/>
          </a:ln>
        </p:spPr>
      </p:pic>
      <p:pic>
        <p:nvPicPr>
          <p:cNvPr id="841" name="Google Shape;841;p40" descr="{&quot;backgroundColor&quot;:&quot;#FFFFFF&quot;,&quot;font&quot;:{&quot;color&quot;:&quot;#2D3B45&quot;,&quot;family&quot;:&quot;Arial&quot;,&quot;size&quot;:14},&quot;aid&quot;:null,&quot;id&quot;:&quot;68&quot;,&quot;type&quot;:&quot;$&quot;,&quot;code&quot;:&quot;$\\text{cov(}X_{i},X_{j}\\text{)=}0\\;\\text{}$&quot;,&quot;backgroundColorModified&quot;:false,&quot;ts&quot;:1624388313622,&quot;cs&quot;:&quot;Jgp2J/9PfCiOEXmnH31JHQ==&quot;,&quot;size&quot;:{&quot;width&quot;:135.5,&quot;height&quot;:22.666666666666668}}"/>
          <p:cNvPicPr preferRelativeResize="0"/>
          <p:nvPr/>
        </p:nvPicPr>
        <p:blipFill>
          <a:blip r:embed="rId9">
            <a:alphaModFix/>
          </a:blip>
          <a:stretch>
            <a:fillRect/>
          </a:stretch>
        </p:blipFill>
        <p:spPr>
          <a:xfrm>
            <a:off x="5542744" y="3024965"/>
            <a:ext cx="1290638" cy="215900"/>
          </a:xfrm>
          <a:prstGeom prst="rect">
            <a:avLst/>
          </a:prstGeom>
          <a:noFill/>
          <a:ln>
            <a:noFill/>
          </a:ln>
        </p:spPr>
      </p:pic>
      <p:pic>
        <p:nvPicPr>
          <p:cNvPr id="842" name="Google Shape;842;p40" descr="{&quot;type&quot;:&quot;lalign*&quot;,&quot;id&quot;:&quot;59&quot;,&quot;font&quot;:{&quot;color&quot;:&quot;#000000&quot;,&quot;family&quot;:&quot;Arial&quot;,&quot;size&quot;:13},&quot;code&quot;:&quot;\\begin{lalign*}\n&amp;{\\text{Var(}\\bar{X}_{n}\\text{)=}\\frac{1}{n^{2}}\\sum_{i\\neq j}^{}\\underbrace{\\text{cov}\\left(X_{i},X_{j}\\right)}_{=0}+\\frac{1}{n^{2}}\\underbrace{\\sum_{i=j}^{}}_{\\text{vary}\\;\\text{from}\\;\\text{1}\\;\\text{to}\\;\\text{n}}\\text{cov}\\left(X_{i},X_{j}\\right)}\\\\\n&amp;{\\,\\,\\,\\,\\,\\,\\,\\,\\,\\,\\,\\,\\,\\,\\,\\,\\,\\,\\,\\,=\\frac{1}{n^{2}}\\sum_{i=1}^{n}\\underbrace{\\text{Var}\\left(X_{i}\\right)}_{=\\sigma^{2\\,}\\text{under}\\;\\text{i.i.d}}=\\frac{1}{n^{2}}n\\sigma^{2}=\\frac{\\sigma^{2}}{n}.}\\\\\n\\end{lalign*}&quot;,&quot;aid&quot;:null,&quot;backgroundColorModified&quot;:false,&quot;backgroundColor&quot;:&quot;#ffffff&quot;,&quot;ts&quot;:1624388747244,&quot;cs&quot;:&quot;S9Tb3NlyTnNLsKDjhRcRdg==&quot;,&quot;size&quot;:{&quot;width&quot;:520.4999999999999,&quot;height&quot;:158}}"/>
          <p:cNvPicPr preferRelativeResize="0"/>
          <p:nvPr/>
        </p:nvPicPr>
        <p:blipFill>
          <a:blip r:embed="rId10">
            <a:alphaModFix/>
          </a:blip>
          <a:stretch>
            <a:fillRect/>
          </a:stretch>
        </p:blipFill>
        <p:spPr>
          <a:xfrm>
            <a:off x="2486176" y="3424300"/>
            <a:ext cx="4104801" cy="1246025"/>
          </a:xfrm>
          <a:prstGeom prst="rect">
            <a:avLst/>
          </a:prstGeom>
          <a:noFill/>
          <a:ln>
            <a:noFill/>
          </a:ln>
        </p:spPr>
      </p:pic>
      <p:cxnSp>
        <p:nvCxnSpPr>
          <p:cNvPr id="843" name="Google Shape;843;p40"/>
          <p:cNvCxnSpPr/>
          <p:nvPr/>
        </p:nvCxnSpPr>
        <p:spPr>
          <a:xfrm flipH="1">
            <a:off x="4111550" y="3327225"/>
            <a:ext cx="197700" cy="166500"/>
          </a:xfrm>
          <a:prstGeom prst="straightConnector1">
            <a:avLst/>
          </a:prstGeom>
          <a:noFill/>
          <a:ln w="9525" cap="flat" cmpd="sng">
            <a:solidFill>
              <a:srgbClr val="FF0000"/>
            </a:solidFill>
            <a:prstDash val="solid"/>
            <a:round/>
            <a:headEnd type="none" w="med" len="med"/>
            <a:tailEnd type="triangle" w="med" len="med"/>
          </a:ln>
        </p:spPr>
      </p:cxnSp>
      <p:sp>
        <p:nvSpPr>
          <p:cNvPr id="844" name="Google Shape;844;p40"/>
          <p:cNvSpPr txBox="1"/>
          <p:nvPr/>
        </p:nvSpPr>
        <p:spPr>
          <a:xfrm>
            <a:off x="4249100" y="3088000"/>
            <a:ext cx="1541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i="1">
                <a:solidFill>
                  <a:srgbClr val="FF0000"/>
                </a:solidFill>
                <a:latin typeface="Times New Roman"/>
                <a:ea typeface="Times New Roman"/>
                <a:cs typeface="Times New Roman"/>
                <a:sym typeface="Times New Roman"/>
              </a:rPr>
              <a:t>Not zero if not i.i.d</a:t>
            </a:r>
            <a:endParaRPr sz="1100" b="1" i="1">
              <a:solidFill>
                <a:srgbClr val="FF0000"/>
              </a:solidFill>
              <a:latin typeface="Times New Roman"/>
              <a:ea typeface="Times New Roman"/>
              <a:cs typeface="Times New Roman"/>
              <a:sym typeface="Times New Roman"/>
            </a:endParaRPr>
          </a:p>
        </p:txBody>
      </p:sp>
      <p:sp>
        <p:nvSpPr>
          <p:cNvPr id="845" name="Google Shape;845;p40"/>
          <p:cNvSpPr/>
          <p:nvPr/>
        </p:nvSpPr>
        <p:spPr>
          <a:xfrm>
            <a:off x="5920650" y="4431675"/>
            <a:ext cx="114600" cy="10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4"/>
                                        </p:tgtEl>
                                        <p:attrNameLst>
                                          <p:attrName>style.visibility</p:attrName>
                                        </p:attrNameLst>
                                      </p:cBhvr>
                                      <p:to>
                                        <p:strVal val="visible"/>
                                      </p:to>
                                    </p:set>
                                    <p:animEffect transition="in" filter="fade">
                                      <p:cBhvr>
                                        <p:cTn id="12" dur="1000"/>
                                        <p:tgtEl>
                                          <p:spTgt spid="844"/>
                                        </p:tgtEl>
                                      </p:cBhvr>
                                    </p:animEffect>
                                  </p:childTnLst>
                                </p:cTn>
                              </p:par>
                              <p:par>
                                <p:cTn id="13" presetID="10" presetClass="entr" presetSubtype="0" fill="hold" nodeType="withEffect">
                                  <p:stCondLst>
                                    <p:cond delay="0"/>
                                  </p:stCondLst>
                                  <p:childTnLst>
                                    <p:set>
                                      <p:cBhvr>
                                        <p:cTn id="14" dur="1" fill="hold">
                                          <p:stCondLst>
                                            <p:cond delay="0"/>
                                          </p:stCondLst>
                                        </p:cTn>
                                        <p:tgtEl>
                                          <p:spTgt spid="843"/>
                                        </p:tgtEl>
                                        <p:attrNameLst>
                                          <p:attrName>style.visibility</p:attrName>
                                        </p:attrNameLst>
                                      </p:cBhvr>
                                      <p:to>
                                        <p:strVal val="visible"/>
                                      </p:to>
                                    </p:set>
                                    <p:animEffect transition="in" filter="fade">
                                      <p:cBhvr>
                                        <p:cTn id="15" dur="1000"/>
                                        <p:tgtEl>
                                          <p:spTgt spid="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9"/>
        <p:cNvGrpSpPr/>
        <p:nvPr/>
      </p:nvGrpSpPr>
      <p:grpSpPr>
        <a:xfrm>
          <a:off x="0" y="0"/>
          <a:ext cx="0" cy="0"/>
          <a:chOff x="0" y="0"/>
          <a:chExt cx="0" cy="0"/>
        </a:xfrm>
      </p:grpSpPr>
      <p:sp>
        <p:nvSpPr>
          <p:cNvPr id="850" name="Google Shape;850;p41"/>
          <p:cNvSpPr txBox="1">
            <a:spLocks noGrp="1"/>
          </p:cNvSpPr>
          <p:nvPr>
            <p:ph type="sldNum" idx="12"/>
          </p:nvPr>
        </p:nvSpPr>
        <p:spPr>
          <a:xfrm>
            <a:off x="8548658" y="4587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851" name="Google Shape;851;p41"/>
          <p:cNvSpPr txBox="1"/>
          <p:nvPr/>
        </p:nvSpPr>
        <p:spPr>
          <a:xfrm>
            <a:off x="23095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sp>
        <p:nvSpPr>
          <p:cNvPr id="852" name="Google Shape;852;p41"/>
          <p:cNvSpPr txBox="1"/>
          <p:nvPr/>
        </p:nvSpPr>
        <p:spPr>
          <a:xfrm>
            <a:off x="469975" y="1272975"/>
            <a:ext cx="8137200" cy="83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t>Definition</a:t>
            </a:r>
            <a:r>
              <a:rPr lang="en"/>
              <a:t>. We evaluate the ‘goodness’ of an estimator      by the </a:t>
            </a:r>
            <a:r>
              <a:rPr lang="en" i="1"/>
              <a:t>mean squared error</a:t>
            </a:r>
            <a:r>
              <a:rPr lang="en"/>
              <a:t> (MSE):</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pic>
        <p:nvPicPr>
          <p:cNvPr id="853" name="Google Shape;853;p41" descr="{&quot;backgroundColorModified&quot;:false,&quot;backgroundColor&quot;:&quot;#ffffff&quot;,&quot;id&quot;:&quot;55&quot;,&quot;aid&quot;:null,&quot;code&quot;:&quot;$\\hat{\\theta}_{n}$&quot;,&quot;font&quot;:{&quot;color&quot;:&quot;#000000&quot;,&quot;size&quot;:14,&quot;family&quot;:&quot;Arial&quot;},&quot;type&quot;:&quot;$&quot;,&quot;ts&quot;:1624310344821,&quot;cs&quot;:&quot;AanKQMkKcQ+37MMLAgTmGw==&quot;,&quot;size&quot;:{&quot;width&quot;:20.666666666666668,&quot;height&quot;:23.833333333333332}}"/>
          <p:cNvPicPr preferRelativeResize="0"/>
          <p:nvPr/>
        </p:nvPicPr>
        <p:blipFill>
          <a:blip r:embed="rId4">
            <a:alphaModFix/>
          </a:blip>
          <a:stretch>
            <a:fillRect/>
          </a:stretch>
        </p:blipFill>
        <p:spPr>
          <a:xfrm>
            <a:off x="4946225" y="1359563"/>
            <a:ext cx="196850" cy="227013"/>
          </a:xfrm>
          <a:prstGeom prst="rect">
            <a:avLst/>
          </a:prstGeom>
          <a:noFill/>
          <a:ln>
            <a:noFill/>
          </a:ln>
        </p:spPr>
      </p:pic>
      <p:sp>
        <p:nvSpPr>
          <p:cNvPr id="854" name="Google Shape;854;p41"/>
          <p:cNvSpPr txBox="1"/>
          <p:nvPr/>
        </p:nvSpPr>
        <p:spPr>
          <a:xfrm>
            <a:off x="504775" y="920200"/>
            <a:ext cx="711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An estimator of a model parameter     is a function of the sample                    .   </a:t>
            </a:r>
            <a:endParaRPr/>
          </a:p>
        </p:txBody>
      </p:sp>
      <p:pic>
        <p:nvPicPr>
          <p:cNvPr id="855" name="Google Shape;855;p41" descr="{&quot;type&quot;:&quot;$&quot;,&quot;backgroundColorModified&quot;:false,&quot;backgroundColor&quot;:&quot;#ffffff&quot;,&quot;font&quot;:{&quot;size&quot;:14,&quot;family&quot;:&quot;Arial&quot;,&quot;color&quot;:&quot;#000000&quot;},&quot;id&quot;:&quot;56&quot;,&quot;aid&quot;:null,&quot;code&quot;:&quot;$\\theta$&quot;,&quot;ts&quot;:1624310507079,&quot;cs&quot;:&quot;o+sMWguOqOXGhDFFA/6qtw==&quot;,&quot;size&quot;:{&quot;width&quot;:9.166666666666666,&quot;height&quot;:15.5}}"/>
          <p:cNvPicPr preferRelativeResize="0"/>
          <p:nvPr/>
        </p:nvPicPr>
        <p:blipFill>
          <a:blip r:embed="rId5">
            <a:alphaModFix/>
          </a:blip>
          <a:stretch>
            <a:fillRect/>
          </a:stretch>
        </p:blipFill>
        <p:spPr>
          <a:xfrm>
            <a:off x="3397100" y="1046475"/>
            <a:ext cx="87313" cy="147638"/>
          </a:xfrm>
          <a:prstGeom prst="rect">
            <a:avLst/>
          </a:prstGeom>
          <a:noFill/>
          <a:ln>
            <a:noFill/>
          </a:ln>
        </p:spPr>
      </p:pic>
      <p:pic>
        <p:nvPicPr>
          <p:cNvPr id="856" name="Google Shape;856;p41" descr="{&quot;backgroundColor&quot;:&quot;#ffffff&quot;,&quot;aid&quot;:null,&quot;type&quot;:&quot;$&quot;,&quot;id&quot;:&quot;16&quot;,&quot;backgroundColorModified&quot;:false,&quot;font&quot;:{&quot;size&quot;:15.5,&quot;family&quot;:&quot;Arial&quot;,&quot;color&quot;:&quot;#000000&quot;},&quot;code&quot;:&quot;$X_{1},\\ldots ,X_{n}$&quot;,&quot;ts&quot;:1624246679164,&quot;cs&quot;:&quot;SQNUtDDrlMvtOGaerh5vXQ==&quot;,&quot;size&quot;:{&quot;width&quot;:112.83333333333333,&quot;height&quot;:21.333333333333332}}"/>
          <p:cNvPicPr preferRelativeResize="0"/>
          <p:nvPr/>
        </p:nvPicPr>
        <p:blipFill>
          <a:blip r:embed="rId6">
            <a:alphaModFix/>
          </a:blip>
          <a:stretch>
            <a:fillRect/>
          </a:stretch>
        </p:blipFill>
        <p:spPr>
          <a:xfrm>
            <a:off x="5671506" y="1031400"/>
            <a:ext cx="940419" cy="177800"/>
          </a:xfrm>
          <a:prstGeom prst="rect">
            <a:avLst/>
          </a:prstGeom>
          <a:noFill/>
          <a:ln>
            <a:noFill/>
          </a:ln>
        </p:spPr>
      </p:pic>
      <p:sp>
        <p:nvSpPr>
          <p:cNvPr id="857" name="Google Shape;857;p41"/>
          <p:cNvSpPr txBox="1">
            <a:spLocks noGrp="1"/>
          </p:cNvSpPr>
          <p:nvPr>
            <p:ph type="title"/>
          </p:nvPr>
        </p:nvSpPr>
        <p:spPr>
          <a:xfrm>
            <a:off x="311700" y="445025"/>
            <a:ext cx="624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Estimate population parameters</a:t>
            </a:r>
            <a:endParaRPr sz="2500"/>
          </a:p>
        </p:txBody>
      </p:sp>
      <p:pic>
        <p:nvPicPr>
          <p:cNvPr id="858" name="Google Shape;858;p41" descr="{&quot;backgroundColorModified&quot;:false,&quot;id&quot;:&quot;57&quot;,&quot;backgroundColor&quot;:&quot;#ffffff&quot;,&quot;aid&quot;:null,&quot;type&quot;:&quot;$&quot;,&quot;font&quot;:{&quot;family&quot;:&quot;Arial&quot;,&quot;color&quot;:&quot;#000000&quot;,&quot;size&quot;:12},&quot;code&quot;:&quot;$\\text{MSE(}\\hat{\\theta}_{n}\\text{)=}E\\left(\\hat{\\theta}_{n}-\\theta\\right)^{2}$&quot;,&quot;ts&quot;:1624310814319,&quot;cs&quot;:&quot;VrDuZbCLIj5KUAoSmJnrSA==&quot;,&quot;size&quot;:{&quot;width&quot;:183,&quot;height&quot;:37}}"/>
          <p:cNvPicPr preferRelativeResize="0"/>
          <p:nvPr/>
        </p:nvPicPr>
        <p:blipFill>
          <a:blip r:embed="rId7">
            <a:alphaModFix/>
          </a:blip>
          <a:stretch>
            <a:fillRect/>
          </a:stretch>
        </p:blipFill>
        <p:spPr>
          <a:xfrm>
            <a:off x="3318775" y="1669275"/>
            <a:ext cx="1743075" cy="352425"/>
          </a:xfrm>
          <a:prstGeom prst="rect">
            <a:avLst/>
          </a:prstGeom>
          <a:noFill/>
          <a:ln>
            <a:noFill/>
          </a:ln>
        </p:spPr>
      </p:pic>
      <p:pic>
        <p:nvPicPr>
          <p:cNvPr id="859" name="Google Shape;859;p41" descr="{&quot;id&quot;:&quot;57&quot;,&quot;type&quot;:&quot;$&quot;,&quot;font&quot;:{&quot;family&quot;:&quot;Arial&quot;,&quot;color&quot;:&quot;#000000&quot;,&quot;size&quot;:12},&quot;code&quot;:&quot;$\\text{MSE(}\\hat{\\theta}_{n}\\text{)=}\\underbrace{\\text{Var}\\left(\\hat{\\theta}_{n}\\right)}_{\\text{variance}}\\,+\\,\\underbrace{\\left[E\\left(\\hat{\\theta}_{n}\\right)-\\theta\\right]^{2}}_{\\text{bias}}$&quot;,&quot;backgroundColor&quot;:&quot;#ffffff&quot;,&quot;backgroundColorModified&quot;:false,&quot;aid&quot;:null,&quot;ts&quot;:1624389646274,&quot;cs&quot;:&quot;DoKZ8Z8gKAMXr37yCnTcXQ==&quot;,&quot;size&quot;:{&quot;width&quot;:304.49999999999994,&quot;height&quot;:63.25}}"/>
          <p:cNvPicPr preferRelativeResize="0"/>
          <p:nvPr/>
        </p:nvPicPr>
        <p:blipFill>
          <a:blip r:embed="rId8">
            <a:alphaModFix/>
          </a:blip>
          <a:stretch>
            <a:fillRect/>
          </a:stretch>
        </p:blipFill>
        <p:spPr>
          <a:xfrm>
            <a:off x="2891559" y="2088855"/>
            <a:ext cx="2900362" cy="602456"/>
          </a:xfrm>
          <a:prstGeom prst="rect">
            <a:avLst/>
          </a:prstGeom>
          <a:noFill/>
          <a:ln>
            <a:noFill/>
          </a:ln>
        </p:spPr>
      </p:pic>
      <p:sp>
        <p:nvSpPr>
          <p:cNvPr id="860" name="Google Shape;860;p41"/>
          <p:cNvSpPr/>
          <p:nvPr/>
        </p:nvSpPr>
        <p:spPr>
          <a:xfrm>
            <a:off x="8086325" y="4434625"/>
            <a:ext cx="114600" cy="10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txBox="1"/>
          <p:nvPr/>
        </p:nvSpPr>
        <p:spPr>
          <a:xfrm>
            <a:off x="469975" y="2611200"/>
            <a:ext cx="7581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Proof. On page 19 of this set of slides, we showed for any random variable</a:t>
            </a:r>
            <a:endParaRPr/>
          </a:p>
          <a:p>
            <a:pPr marL="0" lvl="0" indent="0" algn="l" rtl="0">
              <a:spcBef>
                <a:spcPts val="0"/>
              </a:spcBef>
              <a:spcAft>
                <a:spcPts val="0"/>
              </a:spcAft>
              <a:buNone/>
            </a:pPr>
            <a:r>
              <a:rPr lang="en"/>
              <a:t>                                                                                                                       (2)</a:t>
            </a:r>
            <a:endParaRPr/>
          </a:p>
          <a:p>
            <a:pPr marL="0" lvl="0" indent="0" algn="l" rtl="0">
              <a:spcBef>
                <a:spcPts val="0"/>
              </a:spcBef>
              <a:spcAft>
                <a:spcPts val="0"/>
              </a:spcAft>
              <a:buNone/>
            </a:pPr>
            <a:endParaRPr/>
          </a:p>
          <a:p>
            <a:pPr marL="0" lvl="0" indent="0" algn="l" rtl="0">
              <a:spcBef>
                <a:spcPts val="0"/>
              </a:spcBef>
              <a:spcAft>
                <a:spcPts val="0"/>
              </a:spcAft>
              <a:buNone/>
            </a:pPr>
            <a:r>
              <a:rPr lang="en"/>
              <a:t>Apply (2) to the expectation in the definition to get</a:t>
            </a:r>
            <a:endParaRPr/>
          </a:p>
        </p:txBody>
      </p:sp>
      <p:pic>
        <p:nvPicPr>
          <p:cNvPr id="862" name="Google Shape;862;p41" descr="{&quot;type&quot;:&quot;align*&quot;,&quot;code&quot;:&quot;\\begin{align*}\n{\\text{MSE(}\\hat{\\theta}_{n}\\text{)=}E\\left(\\hat{\\theta}_{n}^{2}+\\theta^{2}-2\\hat{\\theta}_{n}\\theta\\right)^{}}&amp;={\\underbrace{E\\left(\\hat{\\theta}_{n}^{2}\\right)}_{\\text{use}\\;\\text{(2)}}+\\theta^{2}-2\\theta E\\left(\\hat{\\theta}_{n}^{}\\right)}\\\\\n{\\,}&amp;={\\text{Var(}\\hat{\\theta}_{n}\\text{)+}\\underbrace{\\left[E\\left(\\hat{\\theta}_{n}^{}\\right)\\right]^{2}+\\theta^{2}-2\\theta E\\left(\\hat{\\theta}_{n}^{}\\right).}_{=\\left[\\theta-E\\left(\\hat{\\theta}_{n}^{}\\right)\\right]^{2}}}\t\n\\end{align*}&quot;,&quot;font&quot;:{&quot;family&quot;:&quot;Arial&quot;,&quot;color&quot;:&quot;#000000&quot;,&quot;size&quot;:12},&quot;id&quot;:&quot;57&quot;,&quot;backgroundColor&quot;:&quot;#ffffff&quot;,&quot;aid&quot;:null,&quot;backgroundColorModified&quot;:false,&quot;ts&quot;:1624389583102,&quot;cs&quot;:&quot;haRqCzJAfZRqgIQ7+QZuYw==&quot;,&quot;size&quot;:{&quot;width&quot;:575.5,&quot;height&quot;:152.5}}"/>
          <p:cNvPicPr preferRelativeResize="0"/>
          <p:nvPr/>
        </p:nvPicPr>
        <p:blipFill>
          <a:blip r:embed="rId9">
            <a:alphaModFix/>
          </a:blip>
          <a:stretch>
            <a:fillRect/>
          </a:stretch>
        </p:blipFill>
        <p:spPr>
          <a:xfrm>
            <a:off x="1875909" y="3535949"/>
            <a:ext cx="5044816" cy="1336825"/>
          </a:xfrm>
          <a:prstGeom prst="rect">
            <a:avLst/>
          </a:prstGeom>
          <a:noFill/>
          <a:ln>
            <a:noFill/>
          </a:ln>
        </p:spPr>
      </p:pic>
      <p:pic>
        <p:nvPicPr>
          <p:cNvPr id="863" name="Google Shape;863;p41" descr="{&quot;backgroundColorModified&quot;:false,&quot;code&quot;:&quot;$\\text{Var}\\left(X\\right)=E\\left(X^{2}\\right)-\\left[E\\left(X\\right)\\right]^{2}$&quot;,&quot;type&quot;:&quot;$&quot;,&quot;backgroundColor&quot;:&quot;#ffffff&quot;,&quot;aid&quot;:null,&quot;id&quot;:&quot;70&quot;,&quot;font&quot;:{&quot;size&quot;:14,&quot;color&quot;:&quot;#000000&quot;,&quot;family&quot;:&quot;Arial&quot;},&quot;ts&quot;:1624389239272,&quot;cs&quot;:&quot;4/MZrNBwaUdsVlX51jkHqw==&quot;,&quot;size&quot;:{&quot;width&quot;:263.79999999999995,&quot;height&quot;:28}}"/>
          <p:cNvPicPr preferRelativeResize="0"/>
          <p:nvPr/>
        </p:nvPicPr>
        <p:blipFill>
          <a:blip r:embed="rId10">
            <a:alphaModFix/>
          </a:blip>
          <a:stretch>
            <a:fillRect/>
          </a:stretch>
        </p:blipFill>
        <p:spPr>
          <a:xfrm>
            <a:off x="2884138" y="2931350"/>
            <a:ext cx="2512695" cy="26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1000"/>
                                        <p:tgtEl>
                                          <p:spTgt spid="8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1"/>
                                        </p:tgtEl>
                                        <p:attrNameLst>
                                          <p:attrName>style.visibility</p:attrName>
                                        </p:attrNameLst>
                                      </p:cBhvr>
                                      <p:to>
                                        <p:strVal val="visible"/>
                                      </p:to>
                                    </p:set>
                                    <p:animEffect transition="in" filter="fade">
                                      <p:cBhvr>
                                        <p:cTn id="12" dur="1000"/>
                                        <p:tgtEl>
                                          <p:spTgt spid="851"/>
                                        </p:tgtEl>
                                      </p:cBhvr>
                                    </p:animEffect>
                                  </p:childTnLst>
                                </p:cTn>
                              </p:par>
                              <p:par>
                                <p:cTn id="13" presetID="10" presetClass="entr" presetSubtype="0" fill="hold" nodeType="withEffect">
                                  <p:stCondLst>
                                    <p:cond delay="0"/>
                                  </p:stCondLst>
                                  <p:childTnLst>
                                    <p:set>
                                      <p:cBhvr>
                                        <p:cTn id="14" dur="1" fill="hold">
                                          <p:stCondLst>
                                            <p:cond delay="0"/>
                                          </p:stCondLst>
                                        </p:cTn>
                                        <p:tgtEl>
                                          <p:spTgt spid="860"/>
                                        </p:tgtEl>
                                        <p:attrNameLst>
                                          <p:attrName>style.visibility</p:attrName>
                                        </p:attrNameLst>
                                      </p:cBhvr>
                                      <p:to>
                                        <p:strVal val="visible"/>
                                      </p:to>
                                    </p:set>
                                    <p:animEffect transition="in" filter="fade">
                                      <p:cBhvr>
                                        <p:cTn id="15" dur="1000"/>
                                        <p:tgtEl>
                                          <p:spTgt spid="860"/>
                                        </p:tgtEl>
                                      </p:cBhvr>
                                    </p:animEffect>
                                  </p:childTnLst>
                                </p:cTn>
                              </p:par>
                              <p:par>
                                <p:cTn id="16" presetID="10" presetClass="entr" presetSubtype="0" fill="hold" nodeType="withEffect">
                                  <p:stCondLst>
                                    <p:cond delay="0"/>
                                  </p:stCondLst>
                                  <p:childTnLst>
                                    <p:set>
                                      <p:cBhvr>
                                        <p:cTn id="17" dur="1" fill="hold">
                                          <p:stCondLst>
                                            <p:cond delay="0"/>
                                          </p:stCondLst>
                                        </p:cTn>
                                        <p:tgtEl>
                                          <p:spTgt spid="861"/>
                                        </p:tgtEl>
                                        <p:attrNameLst>
                                          <p:attrName>style.visibility</p:attrName>
                                        </p:attrNameLst>
                                      </p:cBhvr>
                                      <p:to>
                                        <p:strVal val="visible"/>
                                      </p:to>
                                    </p:set>
                                    <p:animEffect transition="in" filter="fade">
                                      <p:cBhvr>
                                        <p:cTn id="18" dur="1000"/>
                                        <p:tgtEl>
                                          <p:spTgt spid="861"/>
                                        </p:tgtEl>
                                      </p:cBhvr>
                                    </p:animEffect>
                                  </p:childTnLst>
                                </p:cTn>
                              </p:par>
                              <p:par>
                                <p:cTn id="19" presetID="10" presetClass="entr" presetSubtype="0" fill="hold" nodeType="withEffect">
                                  <p:stCondLst>
                                    <p:cond delay="0"/>
                                  </p:stCondLst>
                                  <p:childTnLst>
                                    <p:set>
                                      <p:cBhvr>
                                        <p:cTn id="20" dur="1" fill="hold">
                                          <p:stCondLst>
                                            <p:cond delay="0"/>
                                          </p:stCondLst>
                                        </p:cTn>
                                        <p:tgtEl>
                                          <p:spTgt spid="862"/>
                                        </p:tgtEl>
                                        <p:attrNameLst>
                                          <p:attrName>style.visibility</p:attrName>
                                        </p:attrNameLst>
                                      </p:cBhvr>
                                      <p:to>
                                        <p:strVal val="visible"/>
                                      </p:to>
                                    </p:set>
                                    <p:animEffect transition="in" filter="fade">
                                      <p:cBhvr>
                                        <p:cTn id="21" dur="1000"/>
                                        <p:tgtEl>
                                          <p:spTgt spid="862"/>
                                        </p:tgtEl>
                                      </p:cBhvr>
                                    </p:animEffect>
                                  </p:childTnLst>
                                </p:cTn>
                              </p:par>
                              <p:par>
                                <p:cTn id="22" presetID="10" presetClass="entr" presetSubtype="0" fill="hold" nodeType="withEffect">
                                  <p:stCondLst>
                                    <p:cond delay="0"/>
                                  </p:stCondLst>
                                  <p:childTnLst>
                                    <p:set>
                                      <p:cBhvr>
                                        <p:cTn id="23" dur="1" fill="hold">
                                          <p:stCondLst>
                                            <p:cond delay="0"/>
                                          </p:stCondLst>
                                        </p:cTn>
                                        <p:tgtEl>
                                          <p:spTgt spid="863"/>
                                        </p:tgtEl>
                                        <p:attrNameLst>
                                          <p:attrName>style.visibility</p:attrName>
                                        </p:attrNameLst>
                                      </p:cBhvr>
                                      <p:to>
                                        <p:strVal val="visible"/>
                                      </p:to>
                                    </p:set>
                                    <p:animEffect transition="in" filter="fade">
                                      <p:cBhvr>
                                        <p:cTn id="24"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 134: Concepts of Probability</a:t>
            </a:r>
            <a:endParaRPr/>
          </a:p>
        </p:txBody>
      </p:sp>
      <p:sp>
        <p:nvSpPr>
          <p:cNvPr id="83" name="Google Shape;8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84" name="Google Shape;84;p15" descr="{&quot;type&quot;:&quot;$&quot;,&quot;backgroundColorModified&quot;:false,&quot;code&quot;:&quot;$\\chi^{2}$&quot;,&quot;backgroundColor&quot;:&quot;#ffffff&quot;,&quot;font&quot;:{&quot;size&quot;:16,&quot;color&quot;:&quot;#595959&quot;,&quot;family&quot;:&quot;Arial&quot;},&quot;id&quot;:&quot;1&quot;,&quot;aid&quot;:null,&quot;ts&quot;:1624210256632,&quot;cs&quot;:&quot;WX2nnmClEdT1DV6XU/R64w==&quot;,&quot;size&quot;:{&quot;width&quot;:23.333333333333332,&quot;height&quot;:26}}"/>
          <p:cNvPicPr preferRelativeResize="0"/>
          <p:nvPr/>
        </p:nvPicPr>
        <p:blipFill>
          <a:blip r:embed="rId4">
            <a:alphaModFix/>
          </a:blip>
          <a:stretch>
            <a:fillRect/>
          </a:stretch>
        </p:blipFill>
        <p:spPr>
          <a:xfrm>
            <a:off x="4039075" y="2447925"/>
            <a:ext cx="222250" cy="247650"/>
          </a:xfrm>
          <a:prstGeom prst="rect">
            <a:avLst/>
          </a:prstGeom>
          <a:noFill/>
          <a:ln>
            <a:noFill/>
          </a:ln>
        </p:spPr>
      </p:pic>
      <p:pic>
        <p:nvPicPr>
          <p:cNvPr id="85" name="Google Shape;85;p15"/>
          <p:cNvPicPr preferRelativeResize="0"/>
          <p:nvPr/>
        </p:nvPicPr>
        <p:blipFill>
          <a:blip r:embed="rId5">
            <a:alphaModFix/>
          </a:blip>
          <a:stretch>
            <a:fillRect/>
          </a:stretch>
        </p:blipFill>
        <p:spPr>
          <a:xfrm>
            <a:off x="5255375" y="2859925"/>
            <a:ext cx="3923901" cy="1726550"/>
          </a:xfrm>
          <a:prstGeom prst="rect">
            <a:avLst/>
          </a:prstGeom>
          <a:noFill/>
          <a:ln>
            <a:noFill/>
          </a:ln>
        </p:spPr>
      </p:pic>
      <p:sp>
        <p:nvSpPr>
          <p:cNvPr id="86" name="Google Shape;86;p15"/>
          <p:cNvSpPr txBox="1"/>
          <p:nvPr/>
        </p:nvSpPr>
        <p:spPr>
          <a:xfrm>
            <a:off x="908225" y="4303050"/>
            <a:ext cx="4420200" cy="415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i="1">
                <a:latin typeface="Times New Roman"/>
                <a:ea typeface="Times New Roman"/>
                <a:cs typeface="Times New Roman"/>
                <a:sym typeface="Times New Roman"/>
              </a:rPr>
              <a:t>Theorizing on paper ⇏ Success in real applications</a:t>
            </a:r>
            <a:endParaRPr sz="1500" i="1">
              <a:latin typeface="Times New Roman"/>
              <a:ea typeface="Times New Roman"/>
              <a:cs typeface="Times New Roman"/>
              <a:sym typeface="Times New Roman"/>
            </a:endParaRPr>
          </a:p>
        </p:txBody>
      </p:sp>
      <p:sp>
        <p:nvSpPr>
          <p:cNvPr id="87" name="Google Shape;87;p15"/>
          <p:cNvSpPr txBox="1">
            <a:spLocks noGrp="1"/>
          </p:cNvSpPr>
          <p:nvPr>
            <p:ph type="body" idx="1"/>
          </p:nvPr>
        </p:nvSpPr>
        <p:spPr>
          <a:xfrm>
            <a:off x="174425" y="1160575"/>
            <a:ext cx="60834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How to define probability properly</a:t>
            </a:r>
            <a:endParaRPr sz="1600"/>
          </a:p>
          <a:p>
            <a:pPr marL="457200" lvl="0" indent="-330200" algn="l" rtl="0">
              <a:spcBef>
                <a:spcPts val="1000"/>
              </a:spcBef>
              <a:spcAft>
                <a:spcPts val="0"/>
              </a:spcAft>
              <a:buSzPts val="1600"/>
              <a:buChar char="●"/>
            </a:pPr>
            <a:r>
              <a:rPr lang="en" sz="1600"/>
              <a:t>Discrete &amp; continuous random variables ↔ distributions</a:t>
            </a:r>
            <a:endParaRPr sz="1600"/>
          </a:p>
          <a:p>
            <a:pPr marL="914400" lvl="1" indent="-330200" algn="l" rtl="0">
              <a:spcBef>
                <a:spcPts val="1000"/>
              </a:spcBef>
              <a:spcAft>
                <a:spcPts val="0"/>
              </a:spcAft>
              <a:buSzPts val="1600"/>
              <a:buChar char="○"/>
            </a:pPr>
            <a:r>
              <a:rPr lang="en" sz="1600"/>
              <a:t>Bernoulli, Binomial, Poisson, Hypergeometric, …</a:t>
            </a:r>
            <a:endParaRPr sz="1600"/>
          </a:p>
          <a:p>
            <a:pPr marL="914400" lvl="1" indent="-330200" algn="l" rtl="0">
              <a:spcBef>
                <a:spcPts val="1000"/>
              </a:spcBef>
              <a:spcAft>
                <a:spcPts val="0"/>
              </a:spcAft>
              <a:buSzPts val="1600"/>
              <a:buChar char="○"/>
            </a:pPr>
            <a:r>
              <a:rPr lang="en" sz="1600"/>
              <a:t>Uniform, Normal, Exponential,      ,  Gamma, Beta, … </a:t>
            </a:r>
            <a:endParaRPr sz="1600"/>
          </a:p>
          <a:p>
            <a:pPr marL="457200" lvl="0" indent="-330200" algn="l" rtl="0">
              <a:spcBef>
                <a:spcPts val="1000"/>
              </a:spcBef>
              <a:spcAft>
                <a:spcPts val="0"/>
              </a:spcAft>
              <a:buSzPts val="1600"/>
              <a:buChar char="●"/>
            </a:pPr>
            <a:r>
              <a:rPr lang="en" sz="1600"/>
              <a:t>Distribution and density functions</a:t>
            </a:r>
            <a:endParaRPr sz="1600"/>
          </a:p>
          <a:p>
            <a:pPr marL="457200" marR="0" lvl="0" indent="-330200" algn="l" rtl="0">
              <a:lnSpc>
                <a:spcPct val="115000"/>
              </a:lnSpc>
              <a:spcBef>
                <a:spcPts val="1000"/>
              </a:spcBef>
              <a:spcAft>
                <a:spcPts val="0"/>
              </a:spcAft>
              <a:buClr>
                <a:schemeClr val="dk2"/>
              </a:buClr>
              <a:buSzPts val="1600"/>
              <a:buFont typeface="Arial"/>
              <a:buChar char="●"/>
            </a:pPr>
            <a:r>
              <a:rPr lang="en" sz="1600"/>
              <a:t>Expectation and variance; Conditional distributions</a:t>
            </a:r>
            <a:endParaRPr sz="1600"/>
          </a:p>
          <a:p>
            <a:pPr marL="457200" marR="0" lvl="0" indent="-330200" algn="l" rtl="0">
              <a:lnSpc>
                <a:spcPct val="115000"/>
              </a:lnSpc>
              <a:spcBef>
                <a:spcPts val="0"/>
              </a:spcBef>
              <a:spcAft>
                <a:spcPts val="0"/>
              </a:spcAft>
              <a:buSzPts val="1600"/>
              <a:buChar char="●"/>
            </a:pPr>
            <a:r>
              <a:rPr lang="en" sz="1600"/>
              <a:t>Law of large numbers; Central limit theorem</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 135: How to learn information from data</a:t>
            </a:r>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4" name="Google Shape;94;p16"/>
          <p:cNvSpPr txBox="1"/>
          <p:nvPr/>
        </p:nvSpPr>
        <p:spPr>
          <a:xfrm>
            <a:off x="786050" y="1750125"/>
            <a:ext cx="68439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bCourses</a:t>
            </a:r>
            <a:r>
              <a:rPr lang="en"/>
              <a:t>: post course materials, submit homework assignments, participate in discussions, contact instructor / GSIs.</a:t>
            </a:r>
            <a:endParaRPr/>
          </a:p>
          <a:p>
            <a:pPr marL="457200" lvl="0" indent="-317500" algn="l" rtl="0">
              <a:spcBef>
                <a:spcPts val="0"/>
              </a:spcBef>
              <a:spcAft>
                <a:spcPts val="0"/>
              </a:spcAft>
              <a:buSzPts val="1400"/>
              <a:buChar char="●"/>
            </a:pPr>
            <a:r>
              <a:rPr lang="en" b="1"/>
              <a:t>Syllabus</a:t>
            </a:r>
            <a:r>
              <a:rPr lang="en"/>
              <a:t>: grading scale, exam dates &amp; information.</a:t>
            </a:r>
            <a:endParaRPr/>
          </a:p>
          <a:p>
            <a:pPr marL="457200" lvl="0" indent="-317500" algn="l" rtl="0">
              <a:spcBef>
                <a:spcPts val="0"/>
              </a:spcBef>
              <a:spcAft>
                <a:spcPts val="0"/>
              </a:spcAft>
              <a:buSzPts val="1400"/>
              <a:buChar char="●"/>
            </a:pPr>
            <a:r>
              <a:rPr lang="en" b="1"/>
              <a:t>Extensions</a:t>
            </a:r>
            <a:r>
              <a:rPr lang="en"/>
              <a:t>: make sure to communicate in a timely manner.</a:t>
            </a:r>
            <a:endParaRPr/>
          </a:p>
          <a:p>
            <a:pPr marL="457200" lvl="0" indent="-317500" algn="l" rtl="0">
              <a:spcBef>
                <a:spcPts val="0"/>
              </a:spcBef>
              <a:spcAft>
                <a:spcPts val="0"/>
              </a:spcAft>
              <a:buSzPts val="1400"/>
              <a:buChar char="●"/>
            </a:pPr>
            <a:r>
              <a:rPr lang="en" b="1"/>
              <a:t>Labs</a:t>
            </a:r>
            <a:r>
              <a:rPr lang="en"/>
              <a:t>: fill out the </a:t>
            </a:r>
            <a:r>
              <a:rPr lang="en" u="sng">
                <a:solidFill>
                  <a:schemeClr val="hlink"/>
                </a:solidFill>
                <a:hlinkClick r:id="rId4"/>
              </a:rPr>
              <a:t>Google form</a:t>
            </a:r>
            <a:r>
              <a:rPr lang="en"/>
              <a:t> so that the GSIs can schedule additional hours for labs.</a:t>
            </a:r>
            <a:endParaRPr/>
          </a:p>
          <a:p>
            <a:pPr marL="457200" lvl="0" indent="-317500" algn="l" rtl="0">
              <a:spcBef>
                <a:spcPts val="0"/>
              </a:spcBef>
              <a:spcAft>
                <a:spcPts val="0"/>
              </a:spcAft>
              <a:buSzPts val="1400"/>
              <a:buChar char="●"/>
            </a:pPr>
            <a:r>
              <a:rPr lang="en" b="1"/>
              <a:t>Exams</a:t>
            </a:r>
            <a:r>
              <a:rPr lang="en"/>
              <a:t> will mostly be based on the homework and lab practice problems.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Probability to Statistics</a:t>
            </a:r>
            <a:endParaRPr/>
          </a:p>
          <a:p>
            <a:pPr marL="0" lvl="0" indent="0" algn="l" rtl="0">
              <a:spcBef>
                <a:spcPts val="0"/>
              </a:spcBef>
              <a:spcAft>
                <a:spcPts val="0"/>
              </a:spcAft>
              <a:buNone/>
            </a:pPr>
            <a:endParaRPr/>
          </a:p>
        </p:txBody>
      </p:sp>
      <p:sp>
        <p:nvSpPr>
          <p:cNvPr id="100" name="Google Shape;100;p17"/>
          <p:cNvSpPr txBox="1">
            <a:spLocks noGrp="1"/>
          </p:cNvSpPr>
          <p:nvPr>
            <p:ph type="body" idx="1"/>
          </p:nvPr>
        </p:nvSpPr>
        <p:spPr>
          <a:xfrm>
            <a:off x="311700" y="1055600"/>
            <a:ext cx="7262100" cy="898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550">
                <a:solidFill>
                  <a:srgbClr val="202122"/>
                </a:solidFill>
                <a:highlight>
                  <a:srgbClr val="FFFFFF"/>
                </a:highlight>
              </a:rPr>
              <a:t>Using collected data to infer properties of an underlying distribution of probability.</a:t>
            </a:r>
            <a:endParaRPr sz="2100"/>
          </a:p>
        </p:txBody>
      </p:sp>
      <p:sp>
        <p:nvSpPr>
          <p:cNvPr id="101" name="Google Shape;10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02" name="Google Shape;102;p17"/>
          <p:cNvSpPr/>
          <p:nvPr/>
        </p:nvSpPr>
        <p:spPr>
          <a:xfrm>
            <a:off x="952800" y="1421125"/>
            <a:ext cx="1235400" cy="482400"/>
          </a:xfrm>
          <a:prstGeom prst="downArrowCallout">
            <a:avLst>
              <a:gd name="adj1" fmla="val 25000"/>
              <a:gd name="adj2" fmla="val 25000"/>
              <a:gd name="adj3" fmla="val 25000"/>
              <a:gd name="adj4" fmla="val 1004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4318875" y="1421125"/>
            <a:ext cx="1922700" cy="482400"/>
          </a:xfrm>
          <a:prstGeom prst="downArrowCallout">
            <a:avLst>
              <a:gd name="adj1" fmla="val 25000"/>
              <a:gd name="adj2" fmla="val 25000"/>
              <a:gd name="adj3" fmla="val 25000"/>
              <a:gd name="adj4" fmla="val 1004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398150" y="1106125"/>
            <a:ext cx="492600" cy="315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txBox="1"/>
          <p:nvPr/>
        </p:nvSpPr>
        <p:spPr>
          <a:xfrm>
            <a:off x="605650" y="1903525"/>
            <a:ext cx="218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Available information</a:t>
            </a:r>
            <a:endParaRPr>
              <a:latin typeface="Georgia"/>
              <a:ea typeface="Georgia"/>
              <a:cs typeface="Georgia"/>
              <a:sym typeface="Georgia"/>
            </a:endParaRPr>
          </a:p>
        </p:txBody>
      </p:sp>
      <p:sp>
        <p:nvSpPr>
          <p:cNvPr id="106" name="Google Shape;106;p17"/>
          <p:cNvSpPr txBox="1"/>
          <p:nvPr/>
        </p:nvSpPr>
        <p:spPr>
          <a:xfrm>
            <a:off x="4278500" y="1903525"/>
            <a:ext cx="218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Unknown ground truth</a:t>
            </a:r>
            <a:endParaRPr>
              <a:latin typeface="Georgia"/>
              <a:ea typeface="Georgia"/>
              <a:cs typeface="Georgia"/>
              <a:sym typeface="Georgia"/>
            </a:endParaRPr>
          </a:p>
        </p:txBody>
      </p:sp>
      <p:pic>
        <p:nvPicPr>
          <p:cNvPr id="107" name="Google Shape;107;p17"/>
          <p:cNvPicPr preferRelativeResize="0"/>
          <p:nvPr/>
        </p:nvPicPr>
        <p:blipFill>
          <a:blip r:embed="rId4">
            <a:alphaModFix/>
          </a:blip>
          <a:stretch>
            <a:fillRect/>
          </a:stretch>
        </p:blipFill>
        <p:spPr>
          <a:xfrm>
            <a:off x="4064700" y="2306925"/>
            <a:ext cx="2301963" cy="2334883"/>
          </a:xfrm>
          <a:prstGeom prst="rect">
            <a:avLst/>
          </a:prstGeom>
          <a:noFill/>
          <a:ln>
            <a:noFill/>
          </a:ln>
        </p:spPr>
      </p:pic>
      <p:sp>
        <p:nvSpPr>
          <p:cNvPr id="108" name="Google Shape;108;p17"/>
          <p:cNvSpPr txBox="1"/>
          <p:nvPr/>
        </p:nvSpPr>
        <p:spPr>
          <a:xfrm>
            <a:off x="6241575" y="2266850"/>
            <a:ext cx="2842200" cy="1262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t>Population</a:t>
            </a:r>
            <a:r>
              <a:rPr lang="en"/>
              <a:t>: </a:t>
            </a:r>
            <a:r>
              <a:rPr lang="en" b="1" i="1"/>
              <a:t>all</a:t>
            </a:r>
            <a:r>
              <a:rPr lang="en"/>
              <a:t> objects of interest for an experiment/survey that contain the complete information about the true distribution        of a variable.</a:t>
            </a:r>
            <a:endParaRPr/>
          </a:p>
        </p:txBody>
      </p:sp>
      <p:pic>
        <p:nvPicPr>
          <p:cNvPr id="109" name="Google Shape;109;p17"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8366223" y="3016669"/>
            <a:ext cx="293700" cy="163867"/>
          </a:xfrm>
          <a:prstGeom prst="rect">
            <a:avLst/>
          </a:prstGeom>
          <a:noFill/>
          <a:ln>
            <a:noFill/>
          </a:ln>
        </p:spPr>
      </p:pic>
      <p:sp>
        <p:nvSpPr>
          <p:cNvPr id="110" name="Google Shape;110;p17"/>
          <p:cNvSpPr txBox="1"/>
          <p:nvPr/>
        </p:nvSpPr>
        <p:spPr>
          <a:xfrm>
            <a:off x="6241575" y="3585938"/>
            <a:ext cx="2554500" cy="14007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434343"/>
              </a:buClr>
              <a:buSzPts val="1300"/>
              <a:buChar char="●"/>
            </a:pPr>
            <a:r>
              <a:rPr lang="en" sz="1300">
                <a:solidFill>
                  <a:srgbClr val="434343"/>
                </a:solidFill>
              </a:rPr>
              <a:t>the </a:t>
            </a:r>
            <a:r>
              <a:rPr lang="en" sz="1300" u="sng">
                <a:solidFill>
                  <a:srgbClr val="434343"/>
                </a:solidFill>
              </a:rPr>
              <a:t>income</a:t>
            </a:r>
            <a:r>
              <a:rPr lang="en" sz="1300">
                <a:solidFill>
                  <a:srgbClr val="434343"/>
                </a:solidFill>
              </a:rPr>
              <a:t> distribution of the U.S. population;</a:t>
            </a:r>
            <a:endParaRPr sz="1300">
              <a:solidFill>
                <a:srgbClr val="434343"/>
              </a:solidFill>
            </a:endParaRPr>
          </a:p>
          <a:p>
            <a:pPr marL="457200" lvl="0" indent="-311150" algn="l" rtl="0">
              <a:spcBef>
                <a:spcPts val="0"/>
              </a:spcBef>
              <a:spcAft>
                <a:spcPts val="0"/>
              </a:spcAft>
              <a:buClr>
                <a:srgbClr val="434343"/>
              </a:buClr>
              <a:buSzPts val="1300"/>
              <a:buChar char="●"/>
            </a:pPr>
            <a:r>
              <a:rPr lang="en" sz="1300">
                <a:solidFill>
                  <a:srgbClr val="434343"/>
                </a:solidFill>
              </a:rPr>
              <a:t>the distribution of </a:t>
            </a:r>
            <a:r>
              <a:rPr lang="en" sz="1300" u="sng">
                <a:solidFill>
                  <a:srgbClr val="434343"/>
                </a:solidFill>
              </a:rPr>
              <a:t>acreage of wheat</a:t>
            </a:r>
            <a:r>
              <a:rPr lang="en" sz="1300">
                <a:solidFill>
                  <a:srgbClr val="434343"/>
                </a:solidFill>
              </a:rPr>
              <a:t> in farms across U.S.</a:t>
            </a:r>
            <a:endParaRPr sz="1300">
              <a:solidFill>
                <a:srgbClr val="434343"/>
              </a:solidFill>
            </a:endParaRPr>
          </a:p>
          <a:p>
            <a:pPr marL="0" lvl="0" indent="0" algn="l" rtl="0">
              <a:spcBef>
                <a:spcPts val="0"/>
              </a:spcBef>
              <a:spcAft>
                <a:spcPts val="0"/>
              </a:spcAft>
              <a:buNone/>
            </a:pPr>
            <a:endParaRPr/>
          </a:p>
        </p:txBody>
      </p:sp>
      <p:sp>
        <p:nvSpPr>
          <p:cNvPr id="111" name="Google Shape;111;p17"/>
          <p:cNvSpPr/>
          <p:nvPr/>
        </p:nvSpPr>
        <p:spPr>
          <a:xfrm>
            <a:off x="5806504" y="29583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5240918" y="26015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rot="5400000" flipH="1">
            <a:off x="5491796" y="38884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5576516" y="30579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5240918" y="35921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4675332" y="34397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4515250" y="3211100"/>
            <a:ext cx="645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5400000">
            <a:off x="4521430" y="35719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rot="5400000">
            <a:off x="5167814" y="36598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768536" y="32111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334122" y="29055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flipH="1">
            <a:off x="5644900" y="2829355"/>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5160120" y="31349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rot="5400000" flipH="1">
            <a:off x="5208606" y="3246952"/>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836928" y="27297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091728" y="267693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4917726" y="26535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5228512" y="42017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5079322" y="33635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rot="5400000" flipH="1">
            <a:off x="5007008" y="34312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rot="5400000" flipH="1">
            <a:off x="5491796" y="35074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rot="5400000" flipH="1">
            <a:off x="5087806" y="39646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998524" y="374450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rot="5400000">
            <a:off x="4683026" y="38122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5400000" flipH="1">
            <a:off x="4926210" y="396462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5400000" flipH="1">
            <a:off x="5768386" y="4072977"/>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5691510" y="3852088"/>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5656558" y="3229050"/>
            <a:ext cx="68400" cy="72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rot="-5400000">
            <a:off x="5808519" y="3437439"/>
            <a:ext cx="64500" cy="771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17"/>
          <p:cNvCxnSpPr/>
          <p:nvPr/>
        </p:nvCxnSpPr>
        <p:spPr>
          <a:xfrm rot="10800000">
            <a:off x="2268900" y="3466842"/>
            <a:ext cx="1795800" cy="18300"/>
          </a:xfrm>
          <a:prstGeom prst="straightConnector1">
            <a:avLst/>
          </a:prstGeom>
          <a:noFill/>
          <a:ln w="9525" cap="flat" cmpd="sng">
            <a:solidFill>
              <a:schemeClr val="dk2"/>
            </a:solidFill>
            <a:prstDash val="solid"/>
            <a:round/>
            <a:headEnd type="none" w="med" len="med"/>
            <a:tailEnd type="triangle" w="med" len="med"/>
          </a:ln>
        </p:spPr>
      </p:cxnSp>
      <p:pic>
        <p:nvPicPr>
          <p:cNvPr id="141" name="Google Shape;141;p17"/>
          <p:cNvPicPr preferRelativeResize="0"/>
          <p:nvPr/>
        </p:nvPicPr>
        <p:blipFill>
          <a:blip r:embed="rId6">
            <a:alphaModFix/>
          </a:blip>
          <a:stretch>
            <a:fillRect/>
          </a:stretch>
        </p:blipFill>
        <p:spPr>
          <a:xfrm>
            <a:off x="265500" y="2223280"/>
            <a:ext cx="1922700" cy="2483896"/>
          </a:xfrm>
          <a:prstGeom prst="rect">
            <a:avLst/>
          </a:prstGeom>
          <a:noFill/>
          <a:ln>
            <a:noFill/>
          </a:ln>
        </p:spPr>
      </p:pic>
      <p:sp>
        <p:nvSpPr>
          <p:cNvPr id="142" name="Google Shape;142;p17"/>
          <p:cNvSpPr txBox="1"/>
          <p:nvPr/>
        </p:nvSpPr>
        <p:spPr>
          <a:xfrm>
            <a:off x="2512475" y="3134900"/>
            <a:ext cx="1678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Times New Roman"/>
                <a:ea typeface="Times New Roman"/>
                <a:cs typeface="Times New Roman"/>
                <a:sym typeface="Times New Roman"/>
              </a:rPr>
              <a:t>Random sampling</a:t>
            </a:r>
            <a:endParaRPr sz="1200" i="1">
              <a:latin typeface="Times New Roman"/>
              <a:ea typeface="Times New Roman"/>
              <a:cs typeface="Times New Roman"/>
              <a:sym typeface="Times New Roman"/>
            </a:endParaRPr>
          </a:p>
        </p:txBody>
      </p:sp>
      <p:sp>
        <p:nvSpPr>
          <p:cNvPr id="143" name="Google Shape;143;p17"/>
          <p:cNvSpPr txBox="1"/>
          <p:nvPr/>
        </p:nvSpPr>
        <p:spPr>
          <a:xfrm>
            <a:off x="324275" y="4277900"/>
            <a:ext cx="33438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t>Random samples</a:t>
            </a:r>
            <a:r>
              <a:rPr lang="en"/>
              <a:t>: random observations on the population variable.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par>
                                <p:cTn id="8" presetID="10" presetClass="entr" presetSubtype="0"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1000"/>
                                        <p:tgtEl>
                                          <p:spTgt spid="103"/>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1000"/>
                                        <p:tgtEl>
                                          <p:spTgt spid="106"/>
                                        </p:tgtEl>
                                      </p:cBhvr>
                                    </p:animEffect>
                                  </p:childTnLst>
                                </p:cTn>
                              </p:par>
                              <p:par>
                                <p:cTn id="17" presetID="2" presetClass="entr" presetSubtype="4"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 calcmode="lin" valueType="num">
                                      <p:cBhvr additive="base">
                                        <p:cTn id="19" dur="1"/>
                                        <p:tgtEl>
                                          <p:spTgt spid="10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1"/>
                                        <p:tgtEl>
                                          <p:spTgt spid="108"/>
                                        </p:tgtEl>
                                      </p:cBhvr>
                                    </p:animEffect>
                                  </p:childTnLst>
                                </p:cTn>
                              </p:par>
                              <p:par>
                                <p:cTn id="25" presetID="10"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
                                        <p:tgtEl>
                                          <p:spTgt spid="109"/>
                                        </p:tgtEl>
                                      </p:cBhvr>
                                    </p:animEffect>
                                  </p:childTnLst>
                                </p:cTn>
                              </p:par>
                              <p:par>
                                <p:cTn id="28" presetID="10" presetClass="entr" presetSubtype="0"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200"/>
                                        <p:tgtEl>
                                          <p:spTgt spid="10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fade">
                                      <p:cBhvr>
                                        <p:cTn id="35" dur="1"/>
                                        <p:tgtEl>
                                          <p:spTgt spid="1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fade">
                                      <p:cBhvr>
                                        <p:cTn id="40" dur="1000"/>
                                        <p:tgtEl>
                                          <p:spTgt spid="111"/>
                                        </p:tgtEl>
                                      </p:cBhvr>
                                    </p:animEffect>
                                  </p:childTnLst>
                                </p:cTn>
                              </p:par>
                              <p:par>
                                <p:cTn id="41" presetID="10" presetClass="entr" presetSubtype="0"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1000"/>
                                        <p:tgtEl>
                                          <p:spTgt spid="112"/>
                                        </p:tgtEl>
                                      </p:cBhvr>
                                    </p:animEffect>
                                  </p:childTnLst>
                                </p:cTn>
                              </p:par>
                              <p:par>
                                <p:cTn id="44" presetID="10" presetClass="entr" presetSubtype="0"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1000"/>
                                        <p:tgtEl>
                                          <p:spTgt spid="113"/>
                                        </p:tgtEl>
                                      </p:cBhvr>
                                    </p:animEffect>
                                  </p:childTnLst>
                                </p:cTn>
                              </p:par>
                              <p:par>
                                <p:cTn id="47" presetID="10"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1000"/>
                                        <p:tgtEl>
                                          <p:spTgt spid="114"/>
                                        </p:tgtEl>
                                      </p:cBhvr>
                                    </p:animEffect>
                                  </p:childTnLst>
                                </p:cTn>
                              </p:par>
                              <p:par>
                                <p:cTn id="50" presetID="10" presetClass="entr" presetSubtype="0" fill="hold" nodeType="with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1000"/>
                                        <p:tgtEl>
                                          <p:spTgt spid="115"/>
                                        </p:tgtEl>
                                      </p:cBhvr>
                                    </p:animEffect>
                                  </p:childTnLst>
                                </p:cTn>
                              </p:par>
                              <p:par>
                                <p:cTn id="53" presetID="10" presetClass="entr" presetSubtype="0" fill="hold" nodeType="withEffect">
                                  <p:stCondLst>
                                    <p:cond delay="0"/>
                                  </p:stCondLst>
                                  <p:childTnLst>
                                    <p:set>
                                      <p:cBhvr>
                                        <p:cTn id="54" dur="1" fill="hold">
                                          <p:stCondLst>
                                            <p:cond delay="0"/>
                                          </p:stCondLst>
                                        </p:cTn>
                                        <p:tgtEl>
                                          <p:spTgt spid="116"/>
                                        </p:tgtEl>
                                        <p:attrNameLst>
                                          <p:attrName>style.visibility</p:attrName>
                                        </p:attrNameLst>
                                      </p:cBhvr>
                                      <p:to>
                                        <p:strVal val="visible"/>
                                      </p:to>
                                    </p:set>
                                    <p:animEffect transition="in" filter="fade">
                                      <p:cBhvr>
                                        <p:cTn id="55" dur="1000"/>
                                        <p:tgtEl>
                                          <p:spTgt spid="116"/>
                                        </p:tgtEl>
                                      </p:cBhvr>
                                    </p:animEffect>
                                  </p:childTnLst>
                                </p:cTn>
                              </p:par>
                              <p:par>
                                <p:cTn id="56" presetID="10" presetClass="entr" presetSubtype="0" fill="hold" nodeType="with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1000"/>
                                        <p:tgtEl>
                                          <p:spTgt spid="117"/>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10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fade">
                                      <p:cBhvr>
                                        <p:cTn id="64" dur="1000"/>
                                        <p:tgtEl>
                                          <p:spTgt spid="119"/>
                                        </p:tgtEl>
                                      </p:cBhvr>
                                    </p:animEffect>
                                  </p:childTnLst>
                                </p:cTn>
                              </p:par>
                              <p:par>
                                <p:cTn id="65" presetID="10" presetClass="entr" presetSubtype="0" fill="hold" nodeType="with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fade">
                                      <p:cBhvr>
                                        <p:cTn id="67" dur="1000"/>
                                        <p:tgtEl>
                                          <p:spTgt spid="120"/>
                                        </p:tgtEl>
                                      </p:cBhvr>
                                    </p:animEffect>
                                  </p:childTnLst>
                                </p:cTn>
                              </p:par>
                              <p:par>
                                <p:cTn id="68" presetID="10" presetClass="entr" presetSubtype="0" fill="hold"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fade">
                                      <p:cBhvr>
                                        <p:cTn id="70" dur="1000"/>
                                        <p:tgtEl>
                                          <p:spTgt spid="121"/>
                                        </p:tgtEl>
                                      </p:cBhvr>
                                    </p:animEffect>
                                  </p:childTnLst>
                                </p:cTn>
                              </p:par>
                              <p:par>
                                <p:cTn id="71" presetID="10"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animEffect transition="in" filter="fade">
                                      <p:cBhvr>
                                        <p:cTn id="73" dur="1000"/>
                                        <p:tgtEl>
                                          <p:spTgt spid="122"/>
                                        </p:tgtEl>
                                      </p:cBhvr>
                                    </p:animEffect>
                                  </p:childTnLst>
                                </p:cTn>
                              </p:par>
                              <p:par>
                                <p:cTn id="74" presetID="10" presetClass="entr" presetSubtype="0" fill="hold" nodeType="withEffect">
                                  <p:stCondLst>
                                    <p:cond delay="0"/>
                                  </p:stCondLst>
                                  <p:childTnLst>
                                    <p:set>
                                      <p:cBhvr>
                                        <p:cTn id="75" dur="1" fill="hold">
                                          <p:stCondLst>
                                            <p:cond delay="0"/>
                                          </p:stCondLst>
                                        </p:cTn>
                                        <p:tgtEl>
                                          <p:spTgt spid="123"/>
                                        </p:tgtEl>
                                        <p:attrNameLst>
                                          <p:attrName>style.visibility</p:attrName>
                                        </p:attrNameLst>
                                      </p:cBhvr>
                                      <p:to>
                                        <p:strVal val="visible"/>
                                      </p:to>
                                    </p:set>
                                    <p:animEffect transition="in" filter="fade">
                                      <p:cBhvr>
                                        <p:cTn id="76" dur="1000"/>
                                        <p:tgtEl>
                                          <p:spTgt spid="123"/>
                                        </p:tgtEl>
                                      </p:cBhvr>
                                    </p:animEffect>
                                  </p:childTnLst>
                                </p:cTn>
                              </p:par>
                              <p:par>
                                <p:cTn id="77" presetID="10" presetClass="entr" presetSubtype="0" fill="hold" nodeType="with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1000"/>
                                        <p:tgtEl>
                                          <p:spTgt spid="124"/>
                                        </p:tgtEl>
                                      </p:cBhvr>
                                    </p:animEffect>
                                  </p:childTnLst>
                                </p:cTn>
                              </p:par>
                              <p:par>
                                <p:cTn id="80" presetID="10" presetClass="entr" presetSubtype="0" fill="hold" nodeType="withEffect">
                                  <p:stCondLst>
                                    <p:cond delay="0"/>
                                  </p:stCondLst>
                                  <p:childTnLst>
                                    <p:set>
                                      <p:cBhvr>
                                        <p:cTn id="81" dur="1" fill="hold">
                                          <p:stCondLst>
                                            <p:cond delay="0"/>
                                          </p:stCondLst>
                                        </p:cTn>
                                        <p:tgtEl>
                                          <p:spTgt spid="125"/>
                                        </p:tgtEl>
                                        <p:attrNameLst>
                                          <p:attrName>style.visibility</p:attrName>
                                        </p:attrNameLst>
                                      </p:cBhvr>
                                      <p:to>
                                        <p:strVal val="visible"/>
                                      </p:to>
                                    </p:set>
                                    <p:animEffect transition="in" filter="fade">
                                      <p:cBhvr>
                                        <p:cTn id="82" dur="1000"/>
                                        <p:tgtEl>
                                          <p:spTgt spid="125"/>
                                        </p:tgtEl>
                                      </p:cBhvr>
                                    </p:animEffect>
                                  </p:childTnLst>
                                </p:cTn>
                              </p:par>
                              <p:par>
                                <p:cTn id="83" presetID="10" presetClass="entr" presetSubtype="0" fill="hold" nodeType="withEffect">
                                  <p:stCondLst>
                                    <p:cond delay="0"/>
                                  </p:stCondLst>
                                  <p:childTnLst>
                                    <p:set>
                                      <p:cBhvr>
                                        <p:cTn id="84" dur="1" fill="hold">
                                          <p:stCondLst>
                                            <p:cond delay="0"/>
                                          </p:stCondLst>
                                        </p:cTn>
                                        <p:tgtEl>
                                          <p:spTgt spid="126"/>
                                        </p:tgtEl>
                                        <p:attrNameLst>
                                          <p:attrName>style.visibility</p:attrName>
                                        </p:attrNameLst>
                                      </p:cBhvr>
                                      <p:to>
                                        <p:strVal val="visible"/>
                                      </p:to>
                                    </p:set>
                                    <p:animEffect transition="in" filter="fade">
                                      <p:cBhvr>
                                        <p:cTn id="85" dur="1000"/>
                                        <p:tgtEl>
                                          <p:spTgt spid="126"/>
                                        </p:tgtEl>
                                      </p:cBhvr>
                                    </p:animEffect>
                                  </p:childTnLst>
                                </p:cTn>
                              </p:par>
                              <p:par>
                                <p:cTn id="86" presetID="10" presetClass="entr" presetSubtype="0" fill="hold" nodeType="withEffect">
                                  <p:stCondLst>
                                    <p:cond delay="0"/>
                                  </p:stCondLst>
                                  <p:childTnLst>
                                    <p:set>
                                      <p:cBhvr>
                                        <p:cTn id="87" dur="1" fill="hold">
                                          <p:stCondLst>
                                            <p:cond delay="0"/>
                                          </p:stCondLst>
                                        </p:cTn>
                                        <p:tgtEl>
                                          <p:spTgt spid="127"/>
                                        </p:tgtEl>
                                        <p:attrNameLst>
                                          <p:attrName>style.visibility</p:attrName>
                                        </p:attrNameLst>
                                      </p:cBhvr>
                                      <p:to>
                                        <p:strVal val="visible"/>
                                      </p:to>
                                    </p:set>
                                    <p:animEffect transition="in" filter="fade">
                                      <p:cBhvr>
                                        <p:cTn id="88" dur="1000"/>
                                        <p:tgtEl>
                                          <p:spTgt spid="127"/>
                                        </p:tgtEl>
                                      </p:cBhvr>
                                    </p:animEffect>
                                  </p:childTnLst>
                                </p:cTn>
                              </p:par>
                              <p:par>
                                <p:cTn id="89" presetID="10" presetClass="entr" presetSubtype="0" fill="hold" nodeType="withEffect">
                                  <p:stCondLst>
                                    <p:cond delay="0"/>
                                  </p:stCondLst>
                                  <p:childTnLst>
                                    <p:set>
                                      <p:cBhvr>
                                        <p:cTn id="90" dur="1" fill="hold">
                                          <p:stCondLst>
                                            <p:cond delay="0"/>
                                          </p:stCondLst>
                                        </p:cTn>
                                        <p:tgtEl>
                                          <p:spTgt spid="128"/>
                                        </p:tgtEl>
                                        <p:attrNameLst>
                                          <p:attrName>style.visibility</p:attrName>
                                        </p:attrNameLst>
                                      </p:cBhvr>
                                      <p:to>
                                        <p:strVal val="visible"/>
                                      </p:to>
                                    </p:set>
                                    <p:animEffect transition="in" filter="fade">
                                      <p:cBhvr>
                                        <p:cTn id="91" dur="1000"/>
                                        <p:tgtEl>
                                          <p:spTgt spid="128"/>
                                        </p:tgtEl>
                                      </p:cBhvr>
                                    </p:animEffect>
                                  </p:childTnLst>
                                </p:cTn>
                              </p:par>
                              <p:par>
                                <p:cTn id="92" presetID="10" presetClass="entr" presetSubtype="0" fill="hold" nodeType="withEffect">
                                  <p:stCondLst>
                                    <p:cond delay="0"/>
                                  </p:stCondLst>
                                  <p:childTnLst>
                                    <p:set>
                                      <p:cBhvr>
                                        <p:cTn id="93" dur="1" fill="hold">
                                          <p:stCondLst>
                                            <p:cond delay="0"/>
                                          </p:stCondLst>
                                        </p:cTn>
                                        <p:tgtEl>
                                          <p:spTgt spid="129"/>
                                        </p:tgtEl>
                                        <p:attrNameLst>
                                          <p:attrName>style.visibility</p:attrName>
                                        </p:attrNameLst>
                                      </p:cBhvr>
                                      <p:to>
                                        <p:strVal val="visible"/>
                                      </p:to>
                                    </p:set>
                                    <p:animEffect transition="in" filter="fade">
                                      <p:cBhvr>
                                        <p:cTn id="94" dur="1000"/>
                                        <p:tgtEl>
                                          <p:spTgt spid="129"/>
                                        </p:tgtEl>
                                      </p:cBhvr>
                                    </p:animEffect>
                                  </p:childTnLst>
                                </p:cTn>
                              </p:par>
                              <p:par>
                                <p:cTn id="95" presetID="10" presetClass="entr" presetSubtype="0"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Effect transition="in" filter="fade">
                                      <p:cBhvr>
                                        <p:cTn id="97" dur="1000"/>
                                        <p:tgtEl>
                                          <p:spTgt spid="130"/>
                                        </p:tgtEl>
                                      </p:cBhvr>
                                    </p:animEffect>
                                  </p:childTnLst>
                                </p:cTn>
                              </p:par>
                              <p:par>
                                <p:cTn id="98" presetID="10" presetClass="entr" presetSubtype="0" fill="hold" nodeType="withEffect">
                                  <p:stCondLst>
                                    <p:cond delay="0"/>
                                  </p:stCondLst>
                                  <p:childTnLst>
                                    <p:set>
                                      <p:cBhvr>
                                        <p:cTn id="99" dur="1" fill="hold">
                                          <p:stCondLst>
                                            <p:cond delay="0"/>
                                          </p:stCondLst>
                                        </p:cTn>
                                        <p:tgtEl>
                                          <p:spTgt spid="131"/>
                                        </p:tgtEl>
                                        <p:attrNameLst>
                                          <p:attrName>style.visibility</p:attrName>
                                        </p:attrNameLst>
                                      </p:cBhvr>
                                      <p:to>
                                        <p:strVal val="visible"/>
                                      </p:to>
                                    </p:set>
                                    <p:animEffect transition="in" filter="fade">
                                      <p:cBhvr>
                                        <p:cTn id="100" dur="1000"/>
                                        <p:tgtEl>
                                          <p:spTgt spid="131"/>
                                        </p:tgtEl>
                                      </p:cBhvr>
                                    </p:animEffect>
                                  </p:childTnLst>
                                </p:cTn>
                              </p:par>
                              <p:par>
                                <p:cTn id="101" presetID="10" presetClass="entr" presetSubtype="0" fill="hold" nodeType="withEffect">
                                  <p:stCondLst>
                                    <p:cond delay="0"/>
                                  </p:stCondLst>
                                  <p:childTnLst>
                                    <p:set>
                                      <p:cBhvr>
                                        <p:cTn id="102" dur="1" fill="hold">
                                          <p:stCondLst>
                                            <p:cond delay="0"/>
                                          </p:stCondLst>
                                        </p:cTn>
                                        <p:tgtEl>
                                          <p:spTgt spid="132"/>
                                        </p:tgtEl>
                                        <p:attrNameLst>
                                          <p:attrName>style.visibility</p:attrName>
                                        </p:attrNameLst>
                                      </p:cBhvr>
                                      <p:to>
                                        <p:strVal val="visible"/>
                                      </p:to>
                                    </p:set>
                                    <p:animEffect transition="in" filter="fade">
                                      <p:cBhvr>
                                        <p:cTn id="103" dur="1000"/>
                                        <p:tgtEl>
                                          <p:spTgt spid="132"/>
                                        </p:tgtEl>
                                      </p:cBhvr>
                                    </p:animEffect>
                                  </p:childTnLst>
                                </p:cTn>
                              </p:par>
                              <p:par>
                                <p:cTn id="104" presetID="10" presetClass="entr" presetSubtype="0" fill="hold" nodeType="withEffect">
                                  <p:stCondLst>
                                    <p:cond delay="0"/>
                                  </p:stCondLst>
                                  <p:childTnLst>
                                    <p:set>
                                      <p:cBhvr>
                                        <p:cTn id="105" dur="1" fill="hold">
                                          <p:stCondLst>
                                            <p:cond delay="0"/>
                                          </p:stCondLst>
                                        </p:cTn>
                                        <p:tgtEl>
                                          <p:spTgt spid="133"/>
                                        </p:tgtEl>
                                        <p:attrNameLst>
                                          <p:attrName>style.visibility</p:attrName>
                                        </p:attrNameLst>
                                      </p:cBhvr>
                                      <p:to>
                                        <p:strVal val="visible"/>
                                      </p:to>
                                    </p:set>
                                    <p:animEffect transition="in" filter="fade">
                                      <p:cBhvr>
                                        <p:cTn id="106" dur="1000"/>
                                        <p:tgtEl>
                                          <p:spTgt spid="133"/>
                                        </p:tgtEl>
                                      </p:cBhvr>
                                    </p:animEffect>
                                  </p:childTnLst>
                                </p:cTn>
                              </p:par>
                              <p:par>
                                <p:cTn id="107" presetID="10" presetClass="entr" presetSubtype="0" fill="hold" nodeType="withEffect">
                                  <p:stCondLst>
                                    <p:cond delay="0"/>
                                  </p:stCondLst>
                                  <p:childTnLst>
                                    <p:set>
                                      <p:cBhvr>
                                        <p:cTn id="108" dur="1" fill="hold">
                                          <p:stCondLst>
                                            <p:cond delay="0"/>
                                          </p:stCondLst>
                                        </p:cTn>
                                        <p:tgtEl>
                                          <p:spTgt spid="134"/>
                                        </p:tgtEl>
                                        <p:attrNameLst>
                                          <p:attrName>style.visibility</p:attrName>
                                        </p:attrNameLst>
                                      </p:cBhvr>
                                      <p:to>
                                        <p:strVal val="visible"/>
                                      </p:to>
                                    </p:set>
                                    <p:animEffect transition="in" filter="fade">
                                      <p:cBhvr>
                                        <p:cTn id="109" dur="1000"/>
                                        <p:tgtEl>
                                          <p:spTgt spid="134"/>
                                        </p:tgtEl>
                                      </p:cBhvr>
                                    </p:animEffect>
                                  </p:childTnLst>
                                </p:cTn>
                              </p:par>
                              <p:par>
                                <p:cTn id="110" presetID="10" presetClass="entr" presetSubtype="0" fill="hold" nodeType="withEffect">
                                  <p:stCondLst>
                                    <p:cond delay="0"/>
                                  </p:stCondLst>
                                  <p:childTnLst>
                                    <p:set>
                                      <p:cBhvr>
                                        <p:cTn id="111" dur="1" fill="hold">
                                          <p:stCondLst>
                                            <p:cond delay="0"/>
                                          </p:stCondLst>
                                        </p:cTn>
                                        <p:tgtEl>
                                          <p:spTgt spid="135"/>
                                        </p:tgtEl>
                                        <p:attrNameLst>
                                          <p:attrName>style.visibility</p:attrName>
                                        </p:attrNameLst>
                                      </p:cBhvr>
                                      <p:to>
                                        <p:strVal val="visible"/>
                                      </p:to>
                                    </p:set>
                                    <p:animEffect transition="in" filter="fade">
                                      <p:cBhvr>
                                        <p:cTn id="112" dur="1000"/>
                                        <p:tgtEl>
                                          <p:spTgt spid="135"/>
                                        </p:tgtEl>
                                      </p:cBhvr>
                                    </p:animEffect>
                                  </p:childTnLst>
                                </p:cTn>
                              </p:par>
                              <p:par>
                                <p:cTn id="113" presetID="10" presetClass="entr" presetSubtype="0" fill="hold" nodeType="with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fade">
                                      <p:cBhvr>
                                        <p:cTn id="115" dur="1000"/>
                                        <p:tgtEl>
                                          <p:spTgt spid="136"/>
                                        </p:tgtEl>
                                      </p:cBhvr>
                                    </p:animEffect>
                                  </p:childTnLst>
                                </p:cTn>
                              </p:par>
                              <p:par>
                                <p:cTn id="116" presetID="10" presetClass="entr" presetSubtype="0" fill="hold" nodeType="withEffect">
                                  <p:stCondLst>
                                    <p:cond delay="0"/>
                                  </p:stCondLst>
                                  <p:childTnLst>
                                    <p:set>
                                      <p:cBhvr>
                                        <p:cTn id="117" dur="1" fill="hold">
                                          <p:stCondLst>
                                            <p:cond delay="0"/>
                                          </p:stCondLst>
                                        </p:cTn>
                                        <p:tgtEl>
                                          <p:spTgt spid="137"/>
                                        </p:tgtEl>
                                        <p:attrNameLst>
                                          <p:attrName>style.visibility</p:attrName>
                                        </p:attrNameLst>
                                      </p:cBhvr>
                                      <p:to>
                                        <p:strVal val="visible"/>
                                      </p:to>
                                    </p:set>
                                    <p:animEffect transition="in" filter="fade">
                                      <p:cBhvr>
                                        <p:cTn id="118" dur="1000"/>
                                        <p:tgtEl>
                                          <p:spTgt spid="137"/>
                                        </p:tgtEl>
                                      </p:cBhvr>
                                    </p:animEffect>
                                  </p:childTnLst>
                                </p:cTn>
                              </p:par>
                              <p:par>
                                <p:cTn id="119" presetID="10" presetClass="entr" presetSubtype="0" fill="hold" nodeType="withEffect">
                                  <p:stCondLst>
                                    <p:cond delay="0"/>
                                  </p:stCondLst>
                                  <p:childTnLst>
                                    <p:set>
                                      <p:cBhvr>
                                        <p:cTn id="120" dur="1" fill="hold">
                                          <p:stCondLst>
                                            <p:cond delay="0"/>
                                          </p:stCondLst>
                                        </p:cTn>
                                        <p:tgtEl>
                                          <p:spTgt spid="138"/>
                                        </p:tgtEl>
                                        <p:attrNameLst>
                                          <p:attrName>style.visibility</p:attrName>
                                        </p:attrNameLst>
                                      </p:cBhvr>
                                      <p:to>
                                        <p:strVal val="visible"/>
                                      </p:to>
                                    </p:set>
                                    <p:animEffect transition="in" filter="fade">
                                      <p:cBhvr>
                                        <p:cTn id="121" dur="1000"/>
                                        <p:tgtEl>
                                          <p:spTgt spid="138"/>
                                        </p:tgtEl>
                                      </p:cBhvr>
                                    </p:animEffect>
                                  </p:childTnLst>
                                </p:cTn>
                              </p:par>
                              <p:par>
                                <p:cTn id="122" presetID="10" presetClass="entr" presetSubtype="0" fill="hold" nodeType="withEffect">
                                  <p:stCondLst>
                                    <p:cond delay="0"/>
                                  </p:stCondLst>
                                  <p:childTnLst>
                                    <p:set>
                                      <p:cBhvr>
                                        <p:cTn id="123" dur="1" fill="hold">
                                          <p:stCondLst>
                                            <p:cond delay="0"/>
                                          </p:stCondLst>
                                        </p:cTn>
                                        <p:tgtEl>
                                          <p:spTgt spid="139"/>
                                        </p:tgtEl>
                                        <p:attrNameLst>
                                          <p:attrName>style.visibility</p:attrName>
                                        </p:attrNameLst>
                                      </p:cBhvr>
                                      <p:to>
                                        <p:strVal val="visible"/>
                                      </p:to>
                                    </p:set>
                                    <p:animEffect transition="in" filter="fade">
                                      <p:cBhvr>
                                        <p:cTn id="124" dur="1000"/>
                                        <p:tgtEl>
                                          <p:spTgt spid="139"/>
                                        </p:tgtEl>
                                      </p:cBhvr>
                                    </p:animEffect>
                                  </p:childTnLst>
                                </p:cTn>
                              </p:par>
                              <p:par>
                                <p:cTn id="125" presetID="10" presetClass="entr" presetSubtype="0" fill="hold" nodeType="withEffect">
                                  <p:stCondLst>
                                    <p:cond delay="0"/>
                                  </p:stCondLst>
                                  <p:childTnLst>
                                    <p:set>
                                      <p:cBhvr>
                                        <p:cTn id="126" dur="1" fill="hold">
                                          <p:stCondLst>
                                            <p:cond delay="0"/>
                                          </p:stCondLst>
                                        </p:cTn>
                                        <p:tgtEl>
                                          <p:spTgt spid="140"/>
                                        </p:tgtEl>
                                        <p:attrNameLst>
                                          <p:attrName>style.visibility</p:attrName>
                                        </p:attrNameLst>
                                      </p:cBhvr>
                                      <p:to>
                                        <p:strVal val="visible"/>
                                      </p:to>
                                    </p:set>
                                    <p:animEffect transition="in" filter="fade">
                                      <p:cBhvr>
                                        <p:cTn id="127" dur="1000"/>
                                        <p:tgtEl>
                                          <p:spTgt spid="140"/>
                                        </p:tgtEl>
                                      </p:cBhvr>
                                    </p:animEffect>
                                  </p:childTnLst>
                                </p:cTn>
                              </p:par>
                              <p:par>
                                <p:cTn id="128" presetID="10" presetClass="entr" presetSubtype="0" fill="hold" nodeType="withEffect">
                                  <p:stCondLst>
                                    <p:cond delay="0"/>
                                  </p:stCondLst>
                                  <p:childTnLst>
                                    <p:set>
                                      <p:cBhvr>
                                        <p:cTn id="129" dur="1" fill="hold">
                                          <p:stCondLst>
                                            <p:cond delay="0"/>
                                          </p:stCondLst>
                                        </p:cTn>
                                        <p:tgtEl>
                                          <p:spTgt spid="142"/>
                                        </p:tgtEl>
                                        <p:attrNameLst>
                                          <p:attrName>style.visibility</p:attrName>
                                        </p:attrNameLst>
                                      </p:cBhvr>
                                      <p:to>
                                        <p:strVal val="visible"/>
                                      </p:to>
                                    </p:set>
                                    <p:animEffect transition="in" filter="fade">
                                      <p:cBhvr>
                                        <p:cTn id="130" dur="1000"/>
                                        <p:tgtEl>
                                          <p:spTgt spid="142"/>
                                        </p:tgtEl>
                                      </p:cBhvr>
                                    </p:animEffect>
                                  </p:childTnLst>
                                </p:cTn>
                              </p:par>
                              <p:par>
                                <p:cTn id="131" presetID="10" presetClass="entr" presetSubtype="0" fill="hold" nodeType="withEffect">
                                  <p:stCondLst>
                                    <p:cond delay="0"/>
                                  </p:stCondLst>
                                  <p:childTnLst>
                                    <p:set>
                                      <p:cBhvr>
                                        <p:cTn id="132" dur="1" fill="hold">
                                          <p:stCondLst>
                                            <p:cond delay="0"/>
                                          </p:stCondLst>
                                        </p:cTn>
                                        <p:tgtEl>
                                          <p:spTgt spid="141"/>
                                        </p:tgtEl>
                                        <p:attrNameLst>
                                          <p:attrName>style.visibility</p:attrName>
                                        </p:attrNameLst>
                                      </p:cBhvr>
                                      <p:to>
                                        <p:strVal val="visible"/>
                                      </p:to>
                                    </p:set>
                                    <p:animEffect transition="in" filter="fade">
                                      <p:cBhvr>
                                        <p:cTn id="133" dur="1000"/>
                                        <p:tgtEl>
                                          <p:spTgt spid="141"/>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43"/>
                                        </p:tgtEl>
                                        <p:attrNameLst>
                                          <p:attrName>style.visibility</p:attrName>
                                        </p:attrNameLst>
                                      </p:cBhvr>
                                      <p:to>
                                        <p:strVal val="visible"/>
                                      </p:to>
                                    </p:set>
                                    <p:animEffect transition="in" filter="fade">
                                      <p:cBhvr>
                                        <p:cTn id="138" dur="1"/>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311700" y="445025"/>
            <a:ext cx="44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Population vs. samples</a:t>
            </a:r>
            <a:endParaRPr/>
          </a:p>
        </p:txBody>
      </p:sp>
      <p:sp>
        <p:nvSpPr>
          <p:cNvPr id="149" name="Google Shape;14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50" name="Google Shape;150;p18"/>
          <p:cNvPicPr preferRelativeResize="0"/>
          <p:nvPr/>
        </p:nvPicPr>
        <p:blipFill>
          <a:blip r:embed="rId4">
            <a:alphaModFix/>
          </a:blip>
          <a:stretch>
            <a:fillRect/>
          </a:stretch>
        </p:blipFill>
        <p:spPr>
          <a:xfrm>
            <a:off x="311700" y="1383950"/>
            <a:ext cx="4023724" cy="1896251"/>
          </a:xfrm>
          <a:prstGeom prst="rect">
            <a:avLst/>
          </a:prstGeom>
          <a:noFill/>
          <a:ln>
            <a:noFill/>
          </a:ln>
        </p:spPr>
      </p:pic>
      <p:sp>
        <p:nvSpPr>
          <p:cNvPr id="151" name="Google Shape;151;p18"/>
          <p:cNvSpPr txBox="1"/>
          <p:nvPr/>
        </p:nvSpPr>
        <p:spPr>
          <a:xfrm>
            <a:off x="311700" y="1129200"/>
            <a:ext cx="516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How to learn from samples about        ?</a:t>
            </a:r>
            <a:endParaRPr sz="1600"/>
          </a:p>
        </p:txBody>
      </p:sp>
      <p:cxnSp>
        <p:nvCxnSpPr>
          <p:cNvPr id="152" name="Google Shape;152;p18"/>
          <p:cNvCxnSpPr/>
          <p:nvPr/>
        </p:nvCxnSpPr>
        <p:spPr>
          <a:xfrm>
            <a:off x="1596000" y="2486600"/>
            <a:ext cx="1287300" cy="8700"/>
          </a:xfrm>
          <a:prstGeom prst="straightConnector1">
            <a:avLst/>
          </a:prstGeom>
          <a:noFill/>
          <a:ln w="9525" cap="flat" cmpd="sng">
            <a:solidFill>
              <a:srgbClr val="FF0000"/>
            </a:solidFill>
            <a:prstDash val="solid"/>
            <a:round/>
            <a:headEnd type="none" w="med" len="med"/>
            <a:tailEnd type="triangle" w="med" len="med"/>
          </a:ln>
        </p:spPr>
      </p:cxnSp>
      <p:sp>
        <p:nvSpPr>
          <p:cNvPr id="153" name="Google Shape;153;p18"/>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Times New Roman"/>
                <a:ea typeface="Times New Roman"/>
                <a:cs typeface="Times New Roman"/>
                <a:sym typeface="Times New Roman"/>
              </a:rPr>
              <a:t>?</a:t>
            </a:r>
            <a:endParaRPr b="1">
              <a:solidFill>
                <a:srgbClr val="FF0000"/>
              </a:solidFill>
              <a:latin typeface="Times New Roman"/>
              <a:ea typeface="Times New Roman"/>
              <a:cs typeface="Times New Roman"/>
              <a:sym typeface="Times New Roman"/>
            </a:endParaRPr>
          </a:p>
        </p:txBody>
      </p:sp>
      <p:pic>
        <p:nvPicPr>
          <p:cNvPr id="154" name="Google Shape;154;p18"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3456875" y="1248648"/>
            <a:ext cx="344500" cy="192200"/>
          </a:xfrm>
          <a:prstGeom prst="rect">
            <a:avLst/>
          </a:prstGeom>
          <a:noFill/>
          <a:ln>
            <a:noFill/>
          </a:ln>
        </p:spPr>
      </p:pic>
      <p:sp>
        <p:nvSpPr>
          <p:cNvPr id="155" name="Google Shape;155;p18"/>
          <p:cNvSpPr/>
          <p:nvPr/>
        </p:nvSpPr>
        <p:spPr>
          <a:xfrm>
            <a:off x="5582950" y="687775"/>
            <a:ext cx="2749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p:nvPr/>
        </p:nvSpPr>
        <p:spPr>
          <a:xfrm>
            <a:off x="5582950" y="67292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Formulate the research problem</a:t>
            </a:r>
            <a:endParaRPr/>
          </a:p>
        </p:txBody>
      </p:sp>
      <p:cxnSp>
        <p:nvCxnSpPr>
          <p:cNvPr id="157" name="Google Shape;157;p18"/>
          <p:cNvCxnSpPr/>
          <p:nvPr/>
        </p:nvCxnSpPr>
        <p:spPr>
          <a:xfrm>
            <a:off x="6971675" y="1093400"/>
            <a:ext cx="0" cy="264600"/>
          </a:xfrm>
          <a:prstGeom prst="straightConnector1">
            <a:avLst/>
          </a:prstGeom>
          <a:noFill/>
          <a:ln w="9525" cap="flat" cmpd="sng">
            <a:solidFill>
              <a:schemeClr val="dk2"/>
            </a:solidFill>
            <a:prstDash val="solid"/>
            <a:round/>
            <a:headEnd type="none" w="med" len="med"/>
            <a:tailEnd type="triangle" w="med" len="med"/>
          </a:ln>
        </p:spPr>
      </p:cxnSp>
      <p:sp>
        <p:nvSpPr>
          <p:cNvPr id="158" name="Google Shape;158;p18"/>
          <p:cNvSpPr/>
          <p:nvPr/>
        </p:nvSpPr>
        <p:spPr>
          <a:xfrm>
            <a:off x="5655325" y="1373575"/>
            <a:ext cx="2521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p:nvPr/>
        </p:nvSpPr>
        <p:spPr>
          <a:xfrm>
            <a:off x="7045450" y="1033250"/>
            <a:ext cx="1287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Population</a:t>
            </a:r>
            <a:endParaRPr sz="1300" i="1">
              <a:latin typeface="Times New Roman"/>
              <a:ea typeface="Times New Roman"/>
              <a:cs typeface="Times New Roman"/>
              <a:sym typeface="Times New Roman"/>
            </a:endParaRPr>
          </a:p>
        </p:txBody>
      </p:sp>
      <p:pic>
        <p:nvPicPr>
          <p:cNvPr id="160" name="Google Shape;160;p18"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7921600" y="1152048"/>
            <a:ext cx="255600" cy="142602"/>
          </a:xfrm>
          <a:prstGeom prst="rect">
            <a:avLst/>
          </a:prstGeom>
          <a:noFill/>
          <a:ln>
            <a:noFill/>
          </a:ln>
        </p:spPr>
      </p:pic>
      <p:sp>
        <p:nvSpPr>
          <p:cNvPr id="161" name="Google Shape;161;p18"/>
          <p:cNvSpPr txBox="1"/>
          <p:nvPr/>
        </p:nvSpPr>
        <p:spPr>
          <a:xfrm>
            <a:off x="5655325" y="1336825"/>
            <a:ext cx="50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Make propositions about </a:t>
            </a:r>
            <a:endParaRPr/>
          </a:p>
        </p:txBody>
      </p:sp>
      <p:pic>
        <p:nvPicPr>
          <p:cNvPr id="162" name="Google Shape;162;p18"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7735975" y="1440823"/>
            <a:ext cx="344500" cy="192200"/>
          </a:xfrm>
          <a:prstGeom prst="rect">
            <a:avLst/>
          </a:prstGeom>
          <a:noFill/>
          <a:ln>
            <a:noFill/>
          </a:ln>
        </p:spPr>
      </p:pic>
      <p:sp>
        <p:nvSpPr>
          <p:cNvPr id="163" name="Google Shape;163;p18"/>
          <p:cNvSpPr txBox="1"/>
          <p:nvPr/>
        </p:nvSpPr>
        <p:spPr>
          <a:xfrm>
            <a:off x="290975" y="3025150"/>
            <a:ext cx="50790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Assume         is a parametric distribution             .</a:t>
            </a:r>
            <a:endParaRPr/>
          </a:p>
          <a:p>
            <a:pPr marL="914400" lvl="1" indent="-317500" algn="l" rtl="0">
              <a:spcBef>
                <a:spcPts val="0"/>
              </a:spcBef>
              <a:spcAft>
                <a:spcPts val="0"/>
              </a:spcAft>
              <a:buSzPts val="1400"/>
              <a:buChar char="○"/>
            </a:pPr>
            <a:endParaRPr/>
          </a:p>
          <a:p>
            <a:pPr marL="457200" lvl="0" indent="0" algn="l" rtl="0">
              <a:spcBef>
                <a:spcPts val="0"/>
              </a:spcBef>
              <a:spcAft>
                <a:spcPts val="0"/>
              </a:spcAft>
              <a:buNone/>
            </a:pPr>
            <a:endParaRPr/>
          </a:p>
          <a:p>
            <a:pPr marL="914400" lvl="1" indent="-317500" algn="l" rtl="0">
              <a:spcBef>
                <a:spcPts val="0"/>
              </a:spcBef>
              <a:spcAft>
                <a:spcPts val="0"/>
              </a:spcAft>
              <a:buSzPts val="1400"/>
              <a:buChar char="○"/>
            </a:pPr>
            <a:r>
              <a:rPr lang="en"/>
              <a:t>Only need to estimate    .</a:t>
            </a:r>
            <a:endParaRPr/>
          </a:p>
          <a:p>
            <a:pPr marL="457200" lvl="0" indent="-317500" algn="l" rtl="0">
              <a:spcBef>
                <a:spcPts val="0"/>
              </a:spcBef>
              <a:spcAft>
                <a:spcPts val="0"/>
              </a:spcAft>
              <a:buSzPts val="1400"/>
              <a:buChar char="●"/>
            </a:pPr>
            <a:r>
              <a:rPr lang="en"/>
              <a:t>No assumption on the shape and structure of         , which means it is not based on parametric distributions. </a:t>
            </a:r>
            <a:endParaRPr/>
          </a:p>
          <a:p>
            <a:pPr marL="914400" lvl="1" indent="-317500" algn="l" rtl="0">
              <a:spcBef>
                <a:spcPts val="0"/>
              </a:spcBef>
              <a:spcAft>
                <a:spcPts val="0"/>
              </a:spcAft>
              <a:buSzPts val="1400"/>
              <a:buChar char="○"/>
            </a:pPr>
            <a:r>
              <a:rPr lang="en"/>
              <a:t>More difficult and time-consuming.</a:t>
            </a:r>
            <a:endParaRPr/>
          </a:p>
        </p:txBody>
      </p:sp>
      <p:pic>
        <p:nvPicPr>
          <p:cNvPr id="164" name="Google Shape;164;p18"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1528275" y="3129148"/>
            <a:ext cx="344500" cy="192200"/>
          </a:xfrm>
          <a:prstGeom prst="rect">
            <a:avLst/>
          </a:prstGeom>
          <a:noFill/>
          <a:ln>
            <a:noFill/>
          </a:ln>
        </p:spPr>
      </p:pic>
      <p:pic>
        <p:nvPicPr>
          <p:cNvPr id="165" name="Google Shape;165;p18" descr="{&quot;aid&quot;:null,&quot;code&quot;:&quot;$f\\left(\\giventhat{x}{\\theta}\\right)$&quot;,&quot;backgroundColor&quot;:&quot;#ffffff&quot;,&quot;id&quot;:&quot;3&quot;,&quot;backgroundColorModified&quot;:false,&quot;type&quot;:&quot;$&quot;,&quot;font&quot;:{&quot;family&quot;:&quot;Arial&quot;,&quot;color&quot;:&quot;#000000&quot;,&quot;size&quot;:13},&quot;ts&quot;:1624218297383,&quot;cs&quot;:&quot;AewVPvJ44RsH0iLNm+XCVg==&quot;,&quot;size&quot;:{&quot;width&quot;:57.5874769028871,&quot;height&quot;:20.178490813648306}}"/>
          <p:cNvPicPr preferRelativeResize="0"/>
          <p:nvPr/>
        </p:nvPicPr>
        <p:blipFill>
          <a:blip r:embed="rId6">
            <a:alphaModFix/>
          </a:blip>
          <a:stretch>
            <a:fillRect/>
          </a:stretch>
        </p:blipFill>
        <p:spPr>
          <a:xfrm>
            <a:off x="4056953" y="3129148"/>
            <a:ext cx="548521" cy="192200"/>
          </a:xfrm>
          <a:prstGeom prst="rect">
            <a:avLst/>
          </a:prstGeom>
          <a:noFill/>
          <a:ln>
            <a:noFill/>
          </a:ln>
        </p:spPr>
      </p:pic>
      <p:pic>
        <p:nvPicPr>
          <p:cNvPr id="166" name="Google Shape;166;p18" descr="{&quot;font&quot;:{&quot;family&quot;:&quot;Arial&quot;,&quot;color&quot;:&quot;#000000&quot;,&quot;size&quot;:12},&quot;code&quot;:&quot;$f\\left(\\giventhat{x}{\\mu,\\sigma^{2}}\\right)=\\frac{1}{{\\sqrt[]{2\\pi\\sigma^{2}}}}e^{-\\left(x-\\mu\\right)^{2}/\\left(2\\sigma^{2}\\right)}$&quot;,&quot;aid&quot;:null,&quot;backgroundColor&quot;:&quot;#ffffff&quot;,&quot;backgroundColorModified&quot;:false,&quot;id&quot;:&quot;4&quot;,&quot;type&quot;:&quot;$&quot;,&quot;ts&quot;:1624218476305,&quot;cs&quot;:&quot;T1LOz4J8AGLTBwttxyvJeQ==&quot;,&quot;size&quot;:{&quot;width&quot;:264.7557989501311,&quot;height&quot;:31.60318766404198}}"/>
          <p:cNvPicPr preferRelativeResize="0"/>
          <p:nvPr/>
        </p:nvPicPr>
        <p:blipFill>
          <a:blip r:embed="rId7">
            <a:alphaModFix/>
          </a:blip>
          <a:stretch>
            <a:fillRect/>
          </a:stretch>
        </p:blipFill>
        <p:spPr>
          <a:xfrm>
            <a:off x="1214023" y="3375166"/>
            <a:ext cx="2521799" cy="301020"/>
          </a:xfrm>
          <a:prstGeom prst="rect">
            <a:avLst/>
          </a:prstGeom>
          <a:noFill/>
          <a:ln>
            <a:noFill/>
          </a:ln>
        </p:spPr>
      </p:pic>
      <p:sp>
        <p:nvSpPr>
          <p:cNvPr id="167" name="Google Shape;167;p18"/>
          <p:cNvSpPr txBox="1"/>
          <p:nvPr/>
        </p:nvSpPr>
        <p:spPr>
          <a:xfrm>
            <a:off x="5802075" y="2664950"/>
            <a:ext cx="3024600" cy="1069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50">
                <a:solidFill>
                  <a:srgbClr val="202122"/>
                </a:solidFill>
                <a:highlight>
                  <a:srgbClr val="FFFFFF"/>
                </a:highlight>
                <a:latin typeface="Georgia"/>
                <a:ea typeface="Georgia"/>
                <a:cs typeface="Georgia"/>
                <a:sym typeface="Georgia"/>
              </a:rPr>
              <a:t>How [the] translation from subject-matter problem to statistical model is done is often the most critical part of an analysis.</a:t>
            </a:r>
            <a:endParaRPr sz="1150">
              <a:solidFill>
                <a:srgbClr val="202122"/>
              </a:solidFill>
              <a:highlight>
                <a:srgbClr val="FFFFFF"/>
              </a:highlight>
              <a:latin typeface="Georgia"/>
              <a:ea typeface="Georgia"/>
              <a:cs typeface="Georgia"/>
              <a:sym typeface="Georgia"/>
            </a:endParaRPr>
          </a:p>
          <a:p>
            <a:pPr marL="0" lvl="0" indent="0" algn="l" rtl="0">
              <a:spcBef>
                <a:spcPts val="0"/>
              </a:spcBef>
              <a:spcAft>
                <a:spcPts val="0"/>
              </a:spcAft>
              <a:buNone/>
            </a:pPr>
            <a:endParaRPr sz="1150">
              <a:solidFill>
                <a:srgbClr val="202122"/>
              </a:solidFill>
              <a:highlight>
                <a:srgbClr val="FFFFFF"/>
              </a:highlight>
              <a:latin typeface="Georgia"/>
              <a:ea typeface="Georgia"/>
              <a:cs typeface="Georgia"/>
              <a:sym typeface="Georgia"/>
            </a:endParaRPr>
          </a:p>
          <a:p>
            <a:pPr marL="0" lvl="0" indent="0" algn="r" rtl="0">
              <a:spcBef>
                <a:spcPts val="0"/>
              </a:spcBef>
              <a:spcAft>
                <a:spcPts val="0"/>
              </a:spcAft>
              <a:buNone/>
            </a:pPr>
            <a:r>
              <a:rPr lang="en" sz="1150" b="1">
                <a:solidFill>
                  <a:srgbClr val="202122"/>
                </a:solidFill>
                <a:highlight>
                  <a:srgbClr val="FFFFFF"/>
                </a:highlight>
                <a:latin typeface="Georgia"/>
                <a:ea typeface="Georgia"/>
                <a:cs typeface="Georgia"/>
                <a:sym typeface="Georgia"/>
              </a:rPr>
              <a:t>Sir. David Cox</a:t>
            </a:r>
            <a:endParaRPr sz="1150" b="1">
              <a:solidFill>
                <a:srgbClr val="202122"/>
              </a:solidFill>
              <a:highlight>
                <a:srgbClr val="FFFFFF"/>
              </a:highlight>
              <a:latin typeface="Georgia"/>
              <a:ea typeface="Georgia"/>
              <a:cs typeface="Georgia"/>
              <a:sym typeface="Georgia"/>
            </a:endParaRPr>
          </a:p>
        </p:txBody>
      </p:sp>
      <p:pic>
        <p:nvPicPr>
          <p:cNvPr id="168" name="Google Shape;168;p18"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4443500" y="3990923"/>
            <a:ext cx="344500" cy="192200"/>
          </a:xfrm>
          <a:prstGeom prst="rect">
            <a:avLst/>
          </a:prstGeom>
          <a:noFill/>
          <a:ln>
            <a:noFill/>
          </a:ln>
        </p:spPr>
      </p:pic>
      <p:pic>
        <p:nvPicPr>
          <p:cNvPr id="169" name="Google Shape;169;p18" descr="{&quot;aid&quot;:null,&quot;backgroundColor&quot;:&quot;#ffffff&quot;,&quot;type&quot;:&quot;$&quot;,&quot;code&quot;:&quot;$\\theta$&quot;,&quot;id&quot;:&quot;5&quot;,&quot;backgroundColorModified&quot;:false,&quot;font&quot;:{&quot;family&quot;:&quot;Arial&quot;,&quot;color&quot;:&quot;#000000&quot;,&quot;size&quot;:14},&quot;ts&quot;:1624219672826,&quot;cs&quot;:&quot;TFCwMugibfxYffO1y24wnw==&quot;,&quot;size&quot;:{&quot;width&quot;:9.166666666666666,&quot;height&quot;:15.5}}"/>
          <p:cNvPicPr preferRelativeResize="0"/>
          <p:nvPr/>
        </p:nvPicPr>
        <p:blipFill>
          <a:blip r:embed="rId8">
            <a:alphaModFix/>
          </a:blip>
          <a:stretch>
            <a:fillRect/>
          </a:stretch>
        </p:blipFill>
        <p:spPr>
          <a:xfrm>
            <a:off x="3099959" y="3771148"/>
            <a:ext cx="84338" cy="142600"/>
          </a:xfrm>
          <a:prstGeom prst="rect">
            <a:avLst/>
          </a:prstGeom>
          <a:noFill/>
          <a:ln>
            <a:noFill/>
          </a:ln>
        </p:spPr>
      </p:pic>
      <p:sp>
        <p:nvSpPr>
          <p:cNvPr id="170" name="Google Shape;170;p18"/>
          <p:cNvSpPr txBox="1"/>
          <p:nvPr/>
        </p:nvSpPr>
        <p:spPr>
          <a:xfrm>
            <a:off x="5729800" y="1724350"/>
            <a:ext cx="279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F0000"/>
                </a:solidFill>
                <a:latin typeface="Times New Roman"/>
                <a:ea typeface="Times New Roman"/>
                <a:cs typeface="Times New Roman"/>
                <a:sym typeface="Times New Roman"/>
              </a:rPr>
              <a:t>Parametric or non-parametric?</a:t>
            </a:r>
            <a:endParaRPr i="1">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par>
                                <p:cTn id="8" presetID="10" presetClass="entr" presetSubtype="0"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10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157"/>
                                        </p:tgtEl>
                                        <p:attrNameLst>
                                          <p:attrName>style.visibility</p:attrName>
                                        </p:attrNameLst>
                                      </p:cBhvr>
                                      <p:to>
                                        <p:strVal val="visible"/>
                                      </p:to>
                                    </p:set>
                                    <p:animEffect transition="in" filter="fade">
                                      <p:cBhvr>
                                        <p:cTn id="13" dur="1000"/>
                                        <p:tgtEl>
                                          <p:spTgt spid="157"/>
                                        </p:tgtEl>
                                      </p:cBhvr>
                                    </p:animEffect>
                                  </p:childTnLst>
                                </p:cTn>
                              </p:par>
                              <p:par>
                                <p:cTn id="14" presetID="10" presetClass="entr" presetSubtype="0" fill="hold" nodeType="withEffect">
                                  <p:stCondLst>
                                    <p:cond delay="0"/>
                                  </p:stCondLst>
                                  <p:childTnLst>
                                    <p:set>
                                      <p:cBhvr>
                                        <p:cTn id="15" dur="1" fill="hold">
                                          <p:stCondLst>
                                            <p:cond delay="0"/>
                                          </p:stCondLst>
                                        </p:cTn>
                                        <p:tgtEl>
                                          <p:spTgt spid="158"/>
                                        </p:tgtEl>
                                        <p:attrNameLst>
                                          <p:attrName>style.visibility</p:attrName>
                                        </p:attrNameLst>
                                      </p:cBhvr>
                                      <p:to>
                                        <p:strVal val="visible"/>
                                      </p:to>
                                    </p:set>
                                    <p:animEffect transition="in" filter="fade">
                                      <p:cBhvr>
                                        <p:cTn id="16" dur="1000"/>
                                        <p:tgtEl>
                                          <p:spTgt spid="158"/>
                                        </p:tgtEl>
                                      </p:cBhvr>
                                    </p:animEffect>
                                  </p:childTnLst>
                                </p:cTn>
                              </p:par>
                              <p:par>
                                <p:cTn id="17" presetID="10" presetClass="entr" presetSubtype="0" fill="hold" nodeType="withEffect">
                                  <p:stCondLst>
                                    <p:cond delay="0"/>
                                  </p:stCondLst>
                                  <p:childTnLst>
                                    <p:set>
                                      <p:cBhvr>
                                        <p:cTn id="18" dur="1" fill="hold">
                                          <p:stCondLst>
                                            <p:cond delay="0"/>
                                          </p:stCondLst>
                                        </p:cTn>
                                        <p:tgtEl>
                                          <p:spTgt spid="159"/>
                                        </p:tgtEl>
                                        <p:attrNameLst>
                                          <p:attrName>style.visibility</p:attrName>
                                        </p:attrNameLst>
                                      </p:cBhvr>
                                      <p:to>
                                        <p:strVal val="visible"/>
                                      </p:to>
                                    </p:set>
                                    <p:animEffect transition="in" filter="fade">
                                      <p:cBhvr>
                                        <p:cTn id="19" dur="1000"/>
                                        <p:tgtEl>
                                          <p:spTgt spid="159"/>
                                        </p:tgtEl>
                                      </p:cBhvr>
                                    </p:animEffect>
                                  </p:childTnLst>
                                </p:cTn>
                              </p:par>
                              <p:par>
                                <p:cTn id="20" presetID="10" presetClass="entr" presetSubtype="0" fill="hold" nodeType="with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1000"/>
                                        <p:tgtEl>
                                          <p:spTgt spid="160"/>
                                        </p:tgtEl>
                                      </p:cBhvr>
                                    </p:animEffect>
                                  </p:childTnLst>
                                </p:cTn>
                              </p:par>
                              <p:par>
                                <p:cTn id="23" presetID="10" presetClass="entr" presetSubtype="0" fill="hold" nodeType="withEffect">
                                  <p:stCondLst>
                                    <p:cond delay="0"/>
                                  </p:stCondLst>
                                  <p:childTnLst>
                                    <p:set>
                                      <p:cBhvr>
                                        <p:cTn id="24" dur="1" fill="hold">
                                          <p:stCondLst>
                                            <p:cond delay="0"/>
                                          </p:stCondLst>
                                        </p:cTn>
                                        <p:tgtEl>
                                          <p:spTgt spid="161"/>
                                        </p:tgtEl>
                                        <p:attrNameLst>
                                          <p:attrName>style.visibility</p:attrName>
                                        </p:attrNameLst>
                                      </p:cBhvr>
                                      <p:to>
                                        <p:strVal val="visible"/>
                                      </p:to>
                                    </p:set>
                                    <p:animEffect transition="in" filter="fade">
                                      <p:cBhvr>
                                        <p:cTn id="25" dur="1000"/>
                                        <p:tgtEl>
                                          <p:spTgt spid="161"/>
                                        </p:tgtEl>
                                      </p:cBhvr>
                                    </p:animEffect>
                                  </p:childTnLst>
                                </p:cTn>
                              </p:par>
                              <p:par>
                                <p:cTn id="26" presetID="10" presetClass="entr" presetSubtype="0" fill="hold" nodeType="withEffect">
                                  <p:stCondLst>
                                    <p:cond delay="0"/>
                                  </p:stCondLst>
                                  <p:childTnLst>
                                    <p:set>
                                      <p:cBhvr>
                                        <p:cTn id="27" dur="1" fill="hold">
                                          <p:stCondLst>
                                            <p:cond delay="0"/>
                                          </p:stCondLst>
                                        </p:cTn>
                                        <p:tgtEl>
                                          <p:spTgt spid="162"/>
                                        </p:tgtEl>
                                        <p:attrNameLst>
                                          <p:attrName>style.visibility</p:attrName>
                                        </p:attrNameLst>
                                      </p:cBhvr>
                                      <p:to>
                                        <p:strVal val="visible"/>
                                      </p:to>
                                    </p:set>
                                    <p:animEffect transition="in" filter="fade">
                                      <p:cBhvr>
                                        <p:cTn id="28" dur="1000"/>
                                        <p:tgtEl>
                                          <p:spTgt spid="162"/>
                                        </p:tgtEl>
                                      </p:cBhvr>
                                    </p:animEffect>
                                  </p:childTnLst>
                                </p:cTn>
                              </p:par>
                              <p:par>
                                <p:cTn id="29" presetID="10" presetClass="entr" presetSubtype="0" fill="hold" nodeType="withEffect">
                                  <p:stCondLst>
                                    <p:cond delay="0"/>
                                  </p:stCondLst>
                                  <p:childTnLst>
                                    <p:set>
                                      <p:cBhvr>
                                        <p:cTn id="30" dur="1" fill="hold">
                                          <p:stCondLst>
                                            <p:cond delay="0"/>
                                          </p:stCondLst>
                                        </p:cTn>
                                        <p:tgtEl>
                                          <p:spTgt spid="170"/>
                                        </p:tgtEl>
                                        <p:attrNameLst>
                                          <p:attrName>style.visibility</p:attrName>
                                        </p:attrNameLst>
                                      </p:cBhvr>
                                      <p:to>
                                        <p:strVal val="visible"/>
                                      </p:to>
                                    </p:set>
                                    <p:animEffect transition="in" filter="fade">
                                      <p:cBhvr>
                                        <p:cTn id="31" dur="1000"/>
                                        <p:tgtEl>
                                          <p:spTgt spid="17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3"/>
                                        </p:tgtEl>
                                        <p:attrNameLst>
                                          <p:attrName>style.visibility</p:attrName>
                                        </p:attrNameLst>
                                      </p:cBhvr>
                                      <p:to>
                                        <p:strVal val="visible"/>
                                      </p:to>
                                    </p:set>
                                    <p:animEffect transition="in" filter="fade">
                                      <p:cBhvr>
                                        <p:cTn id="36" dur="1000"/>
                                        <p:tgtEl>
                                          <p:spTgt spid="163"/>
                                        </p:tgtEl>
                                      </p:cBhvr>
                                    </p:animEffect>
                                  </p:childTnLst>
                                </p:cTn>
                              </p:par>
                              <p:par>
                                <p:cTn id="37" presetID="10" presetClass="entr" presetSubtype="0" fill="hold"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1000"/>
                                        <p:tgtEl>
                                          <p:spTgt spid="164"/>
                                        </p:tgtEl>
                                      </p:cBhvr>
                                    </p:animEffect>
                                  </p:childTnLst>
                                </p:cTn>
                              </p:par>
                              <p:par>
                                <p:cTn id="40" presetID="10" presetClass="entr" presetSubtype="0" fill="hold" nodeType="withEffect">
                                  <p:stCondLst>
                                    <p:cond delay="0"/>
                                  </p:stCondLst>
                                  <p:childTnLst>
                                    <p:set>
                                      <p:cBhvr>
                                        <p:cTn id="41" dur="1" fill="hold">
                                          <p:stCondLst>
                                            <p:cond delay="0"/>
                                          </p:stCondLst>
                                        </p:cTn>
                                        <p:tgtEl>
                                          <p:spTgt spid="165"/>
                                        </p:tgtEl>
                                        <p:attrNameLst>
                                          <p:attrName>style.visibility</p:attrName>
                                        </p:attrNameLst>
                                      </p:cBhvr>
                                      <p:to>
                                        <p:strVal val="visible"/>
                                      </p:to>
                                    </p:set>
                                    <p:animEffect transition="in" filter="fade">
                                      <p:cBhvr>
                                        <p:cTn id="42" dur="1000"/>
                                        <p:tgtEl>
                                          <p:spTgt spid="165"/>
                                        </p:tgtEl>
                                      </p:cBhvr>
                                    </p:animEffect>
                                  </p:childTnLst>
                                </p:cTn>
                              </p:par>
                              <p:par>
                                <p:cTn id="43" presetID="10" presetClass="entr" presetSubtype="0" fill="hold" nodeType="withEffect">
                                  <p:stCondLst>
                                    <p:cond delay="0"/>
                                  </p:stCondLst>
                                  <p:childTnLst>
                                    <p:set>
                                      <p:cBhvr>
                                        <p:cTn id="44" dur="1" fill="hold">
                                          <p:stCondLst>
                                            <p:cond delay="0"/>
                                          </p:stCondLst>
                                        </p:cTn>
                                        <p:tgtEl>
                                          <p:spTgt spid="166"/>
                                        </p:tgtEl>
                                        <p:attrNameLst>
                                          <p:attrName>style.visibility</p:attrName>
                                        </p:attrNameLst>
                                      </p:cBhvr>
                                      <p:to>
                                        <p:strVal val="visible"/>
                                      </p:to>
                                    </p:set>
                                    <p:animEffect transition="in" filter="fade">
                                      <p:cBhvr>
                                        <p:cTn id="45" dur="1000"/>
                                        <p:tgtEl>
                                          <p:spTgt spid="166"/>
                                        </p:tgtEl>
                                      </p:cBhvr>
                                    </p:animEffect>
                                  </p:childTnLst>
                                </p:cTn>
                              </p:par>
                              <p:par>
                                <p:cTn id="46" presetID="10" presetClass="entr" presetSubtype="0" fill="hold" nodeType="withEffect">
                                  <p:stCondLst>
                                    <p:cond delay="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1000"/>
                                        <p:tgtEl>
                                          <p:spTgt spid="168"/>
                                        </p:tgtEl>
                                      </p:cBhvr>
                                    </p:animEffect>
                                  </p:childTnLst>
                                </p:cTn>
                              </p:par>
                              <p:par>
                                <p:cTn id="49" presetID="10" presetClass="entr" presetSubtype="0" fill="hold" nodeType="withEffect">
                                  <p:stCondLst>
                                    <p:cond delay="0"/>
                                  </p:stCondLst>
                                  <p:childTnLst>
                                    <p:set>
                                      <p:cBhvr>
                                        <p:cTn id="50" dur="1" fill="hold">
                                          <p:stCondLst>
                                            <p:cond delay="0"/>
                                          </p:stCondLst>
                                        </p:cTn>
                                        <p:tgtEl>
                                          <p:spTgt spid="169"/>
                                        </p:tgtEl>
                                        <p:attrNameLst>
                                          <p:attrName>style.visibility</p:attrName>
                                        </p:attrNameLst>
                                      </p:cBhvr>
                                      <p:to>
                                        <p:strVal val="visible"/>
                                      </p:to>
                                    </p:set>
                                    <p:animEffect transition="in" filter="fade">
                                      <p:cBhvr>
                                        <p:cTn id="51" dur="1000"/>
                                        <p:tgtEl>
                                          <p:spTgt spid="16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7"/>
                                        </p:tgtEl>
                                        <p:attrNameLst>
                                          <p:attrName>style.visibility</p:attrName>
                                        </p:attrNameLst>
                                      </p:cBhvr>
                                      <p:to>
                                        <p:strVal val="visible"/>
                                      </p:to>
                                    </p:set>
                                    <p:animEffect transition="in" filter="fade">
                                      <p:cBhvr>
                                        <p:cTn id="56"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311700" y="445025"/>
            <a:ext cx="44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Population vs. samples</a:t>
            </a:r>
            <a:endParaRPr/>
          </a:p>
        </p:txBody>
      </p:sp>
      <p:sp>
        <p:nvSpPr>
          <p:cNvPr id="176" name="Google Shape;1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77" name="Google Shape;177;p19"/>
          <p:cNvPicPr preferRelativeResize="0"/>
          <p:nvPr/>
        </p:nvPicPr>
        <p:blipFill>
          <a:blip r:embed="rId4">
            <a:alphaModFix/>
          </a:blip>
          <a:stretch>
            <a:fillRect/>
          </a:stretch>
        </p:blipFill>
        <p:spPr>
          <a:xfrm>
            <a:off x="311700" y="1383950"/>
            <a:ext cx="4023724" cy="1896251"/>
          </a:xfrm>
          <a:prstGeom prst="rect">
            <a:avLst/>
          </a:prstGeom>
          <a:noFill/>
          <a:ln>
            <a:noFill/>
          </a:ln>
        </p:spPr>
      </p:pic>
      <p:sp>
        <p:nvSpPr>
          <p:cNvPr id="178" name="Google Shape;178;p19"/>
          <p:cNvSpPr txBox="1"/>
          <p:nvPr/>
        </p:nvSpPr>
        <p:spPr>
          <a:xfrm>
            <a:off x="311700" y="1129200"/>
            <a:ext cx="516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How to learn from samples about        ?</a:t>
            </a:r>
            <a:endParaRPr sz="1600"/>
          </a:p>
        </p:txBody>
      </p:sp>
      <p:cxnSp>
        <p:nvCxnSpPr>
          <p:cNvPr id="179" name="Google Shape;179;p19"/>
          <p:cNvCxnSpPr/>
          <p:nvPr/>
        </p:nvCxnSpPr>
        <p:spPr>
          <a:xfrm>
            <a:off x="1596000" y="2486600"/>
            <a:ext cx="1287300" cy="8700"/>
          </a:xfrm>
          <a:prstGeom prst="straightConnector1">
            <a:avLst/>
          </a:prstGeom>
          <a:noFill/>
          <a:ln w="9525" cap="flat" cmpd="sng">
            <a:solidFill>
              <a:srgbClr val="FF0000"/>
            </a:solidFill>
            <a:prstDash val="solid"/>
            <a:round/>
            <a:headEnd type="none" w="med" len="med"/>
            <a:tailEnd type="triangle" w="med" len="med"/>
          </a:ln>
        </p:spPr>
      </p:cxnSp>
      <p:sp>
        <p:nvSpPr>
          <p:cNvPr id="180" name="Google Shape;180;p19"/>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Times New Roman"/>
                <a:ea typeface="Times New Roman"/>
                <a:cs typeface="Times New Roman"/>
                <a:sym typeface="Times New Roman"/>
              </a:rPr>
              <a:t>?</a:t>
            </a:r>
            <a:endParaRPr b="1">
              <a:solidFill>
                <a:srgbClr val="FF0000"/>
              </a:solidFill>
              <a:latin typeface="Times New Roman"/>
              <a:ea typeface="Times New Roman"/>
              <a:cs typeface="Times New Roman"/>
              <a:sym typeface="Times New Roman"/>
            </a:endParaRPr>
          </a:p>
        </p:txBody>
      </p:sp>
      <p:pic>
        <p:nvPicPr>
          <p:cNvPr id="181" name="Google Shape;181;p19"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3456875" y="1248648"/>
            <a:ext cx="344500" cy="192200"/>
          </a:xfrm>
          <a:prstGeom prst="rect">
            <a:avLst/>
          </a:prstGeom>
          <a:noFill/>
          <a:ln>
            <a:noFill/>
          </a:ln>
        </p:spPr>
      </p:pic>
      <p:sp>
        <p:nvSpPr>
          <p:cNvPr id="182" name="Google Shape;182;p19"/>
          <p:cNvSpPr/>
          <p:nvPr/>
        </p:nvSpPr>
        <p:spPr>
          <a:xfrm>
            <a:off x="5582950" y="687775"/>
            <a:ext cx="2749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p:nvPr/>
        </p:nvSpPr>
        <p:spPr>
          <a:xfrm>
            <a:off x="5582950" y="67292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Formulate the research problem</a:t>
            </a:r>
            <a:endParaRPr/>
          </a:p>
        </p:txBody>
      </p:sp>
      <p:cxnSp>
        <p:nvCxnSpPr>
          <p:cNvPr id="184" name="Google Shape;184;p19"/>
          <p:cNvCxnSpPr/>
          <p:nvPr/>
        </p:nvCxnSpPr>
        <p:spPr>
          <a:xfrm>
            <a:off x="6971675" y="1093400"/>
            <a:ext cx="0" cy="264600"/>
          </a:xfrm>
          <a:prstGeom prst="straightConnector1">
            <a:avLst/>
          </a:prstGeom>
          <a:noFill/>
          <a:ln w="9525" cap="flat" cmpd="sng">
            <a:solidFill>
              <a:schemeClr val="dk2"/>
            </a:solidFill>
            <a:prstDash val="solid"/>
            <a:round/>
            <a:headEnd type="none" w="med" len="med"/>
            <a:tailEnd type="triangle" w="med" len="med"/>
          </a:ln>
        </p:spPr>
      </p:cxnSp>
      <p:sp>
        <p:nvSpPr>
          <p:cNvPr id="185" name="Google Shape;185;p19"/>
          <p:cNvSpPr/>
          <p:nvPr/>
        </p:nvSpPr>
        <p:spPr>
          <a:xfrm>
            <a:off x="5655325" y="1373575"/>
            <a:ext cx="2521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txBox="1"/>
          <p:nvPr/>
        </p:nvSpPr>
        <p:spPr>
          <a:xfrm>
            <a:off x="7045450" y="1033250"/>
            <a:ext cx="1287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Population</a:t>
            </a:r>
            <a:endParaRPr sz="1300" i="1">
              <a:latin typeface="Times New Roman"/>
              <a:ea typeface="Times New Roman"/>
              <a:cs typeface="Times New Roman"/>
              <a:sym typeface="Times New Roman"/>
            </a:endParaRPr>
          </a:p>
        </p:txBody>
      </p:sp>
      <p:pic>
        <p:nvPicPr>
          <p:cNvPr id="187" name="Google Shape;187;p19"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7921600" y="1152048"/>
            <a:ext cx="255600" cy="142602"/>
          </a:xfrm>
          <a:prstGeom prst="rect">
            <a:avLst/>
          </a:prstGeom>
          <a:noFill/>
          <a:ln>
            <a:noFill/>
          </a:ln>
        </p:spPr>
      </p:pic>
      <p:sp>
        <p:nvSpPr>
          <p:cNvPr id="188" name="Google Shape;188;p19"/>
          <p:cNvSpPr txBox="1"/>
          <p:nvPr/>
        </p:nvSpPr>
        <p:spPr>
          <a:xfrm>
            <a:off x="5655325" y="1336825"/>
            <a:ext cx="50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Make propositions about </a:t>
            </a:r>
            <a:endParaRPr/>
          </a:p>
        </p:txBody>
      </p:sp>
      <p:pic>
        <p:nvPicPr>
          <p:cNvPr id="189" name="Google Shape;189;p19"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7735975" y="1440823"/>
            <a:ext cx="344500" cy="192200"/>
          </a:xfrm>
          <a:prstGeom prst="rect">
            <a:avLst/>
          </a:prstGeom>
          <a:noFill/>
          <a:ln>
            <a:noFill/>
          </a:ln>
        </p:spPr>
      </p:pic>
      <p:pic>
        <p:nvPicPr>
          <p:cNvPr id="190" name="Google Shape;190;p19" descr="{&quot;aid&quot;:null,&quot;code&quot;:&quot;$f\\left(\\giventhat{x}{\\theta}\\right)$&quot;,&quot;backgroundColor&quot;:&quot;#ffffff&quot;,&quot;id&quot;:&quot;3&quot;,&quot;backgroundColorModified&quot;:false,&quot;type&quot;:&quot;$&quot;,&quot;font&quot;:{&quot;family&quot;:&quot;Arial&quot;,&quot;color&quot;:&quot;#000000&quot;,&quot;size&quot;:13},&quot;ts&quot;:1624218297383,&quot;cs&quot;:&quot;AewVPvJ44RsH0iLNm+XCVg==&quot;,&quot;size&quot;:{&quot;width&quot;:57.5874769028871,&quot;height&quot;:20.178490813648306}}"/>
          <p:cNvPicPr preferRelativeResize="0"/>
          <p:nvPr/>
        </p:nvPicPr>
        <p:blipFill>
          <a:blip r:embed="rId6">
            <a:alphaModFix/>
          </a:blip>
          <a:stretch>
            <a:fillRect/>
          </a:stretch>
        </p:blipFill>
        <p:spPr>
          <a:xfrm>
            <a:off x="7921605" y="1828025"/>
            <a:ext cx="406970" cy="142600"/>
          </a:xfrm>
          <a:prstGeom prst="rect">
            <a:avLst/>
          </a:prstGeom>
          <a:noFill/>
          <a:ln>
            <a:noFill/>
          </a:ln>
        </p:spPr>
      </p:pic>
      <p:sp>
        <p:nvSpPr>
          <p:cNvPr id="191" name="Google Shape;191;p19"/>
          <p:cNvSpPr txBox="1"/>
          <p:nvPr/>
        </p:nvSpPr>
        <p:spPr>
          <a:xfrm>
            <a:off x="7045450" y="1706875"/>
            <a:ext cx="100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1"/>
                </a:solidFill>
                <a:latin typeface="Times New Roman"/>
                <a:ea typeface="Times New Roman"/>
                <a:cs typeface="Times New Roman"/>
                <a:sym typeface="Times New Roman"/>
              </a:rPr>
              <a:t>Parametric </a:t>
            </a:r>
            <a:endParaRPr sz="1300" i="1">
              <a:solidFill>
                <a:schemeClr val="dk1"/>
              </a:solidFill>
              <a:latin typeface="Times New Roman"/>
              <a:ea typeface="Times New Roman"/>
              <a:cs typeface="Times New Roman"/>
              <a:sym typeface="Times New Roman"/>
            </a:endParaRPr>
          </a:p>
        </p:txBody>
      </p:sp>
      <p:cxnSp>
        <p:nvCxnSpPr>
          <p:cNvPr id="192" name="Google Shape;192;p19"/>
          <p:cNvCxnSpPr/>
          <p:nvPr/>
        </p:nvCxnSpPr>
        <p:spPr>
          <a:xfrm>
            <a:off x="6971675" y="174407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193" name="Google Shape;193;p19"/>
          <p:cNvSpPr/>
          <p:nvPr/>
        </p:nvSpPr>
        <p:spPr>
          <a:xfrm>
            <a:off x="5809925" y="2081225"/>
            <a:ext cx="2272800" cy="3705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p:nvPr/>
        </p:nvSpPr>
        <p:spPr>
          <a:xfrm>
            <a:off x="5809925" y="2066375"/>
            <a:ext cx="293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Survey design &amp; Data collection </a:t>
            </a:r>
            <a:endParaRPr sz="1200"/>
          </a:p>
        </p:txBody>
      </p:sp>
      <p:sp>
        <p:nvSpPr>
          <p:cNvPr id="195" name="Google Shape;195;p19"/>
          <p:cNvSpPr txBox="1"/>
          <p:nvPr/>
        </p:nvSpPr>
        <p:spPr>
          <a:xfrm>
            <a:off x="549213" y="3994450"/>
            <a:ext cx="3548700" cy="64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i="1">
                <a:solidFill>
                  <a:schemeClr val="dk1"/>
                </a:solidFill>
                <a:latin typeface="Times New Roman"/>
                <a:ea typeface="Times New Roman"/>
                <a:cs typeface="Times New Roman"/>
                <a:sym typeface="Times New Roman"/>
              </a:rPr>
              <a:t>It is important to appropriately randomize the sampling to prevent investigators biases.</a:t>
            </a:r>
            <a:endParaRPr sz="1600" i="1">
              <a:latin typeface="Times New Roman"/>
              <a:ea typeface="Times New Roman"/>
              <a:cs typeface="Times New Roman"/>
              <a:sym typeface="Times New Roman"/>
            </a:endParaRPr>
          </a:p>
        </p:txBody>
      </p:sp>
      <p:sp>
        <p:nvSpPr>
          <p:cNvPr id="196" name="Google Shape;196;p19"/>
          <p:cNvSpPr txBox="1"/>
          <p:nvPr/>
        </p:nvSpPr>
        <p:spPr>
          <a:xfrm>
            <a:off x="430400" y="3329525"/>
            <a:ext cx="337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Randomly collect samples: </a:t>
            </a:r>
            <a:endParaRPr/>
          </a:p>
          <a:p>
            <a:pPr marL="457200" lvl="0" indent="-317500" algn="l" rtl="0">
              <a:spcBef>
                <a:spcPts val="0"/>
              </a:spcBef>
              <a:spcAft>
                <a:spcPts val="0"/>
              </a:spcAft>
              <a:buSzPts val="1400"/>
              <a:buChar char="●"/>
            </a:pPr>
            <a:r>
              <a:rPr lang="en"/>
              <a:t>Each sample is a random variable. </a:t>
            </a:r>
            <a:endParaRPr/>
          </a:p>
        </p:txBody>
      </p:sp>
      <p:pic>
        <p:nvPicPr>
          <p:cNvPr id="197" name="Google Shape;197;p19" descr="{&quot;aid&quot;:null,&quot;backgroundColorModified&quot;:false,&quot;code&quot;:&quot;$X_{1},\\ldots X_{n}$&quot;,&quot;font&quot;:{&quot;family&quot;:&quot;Arial&quot;,&quot;color&quot;:&quot;#000000&quot;,&quot;size&quot;:14},&quot;type&quot;:&quot;$&quot;,&quot;backgroundColor&quot;:&quot;#ffffff&quot;,&quot;id&quot;:&quot;16&quot;,&quot;ts&quot;:1624229033437,&quot;cs&quot;:&quot;qQtQBubUUycyqG9U96JhTg==&quot;,&quot;size&quot;:{&quot;width&quot;:93,&quot;height&quot;:19}}"/>
          <p:cNvPicPr preferRelativeResize="0"/>
          <p:nvPr/>
        </p:nvPicPr>
        <p:blipFill>
          <a:blip r:embed="rId7">
            <a:alphaModFix/>
          </a:blip>
          <a:stretch>
            <a:fillRect/>
          </a:stretch>
        </p:blipFill>
        <p:spPr>
          <a:xfrm>
            <a:off x="2777636" y="3421612"/>
            <a:ext cx="990288" cy="202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par>
                                <p:cTn id="8" presetID="10" presetClass="entr" presetSubtype="0" fill="hold" nodeType="withEffect">
                                  <p:stCondLst>
                                    <p:cond delay="0"/>
                                  </p:stCondLst>
                                  <p:childTnLst>
                                    <p:set>
                                      <p:cBhvr>
                                        <p:cTn id="9" dur="1" fill="hold">
                                          <p:stCondLst>
                                            <p:cond delay="0"/>
                                          </p:stCondLst>
                                        </p:cTn>
                                        <p:tgtEl>
                                          <p:spTgt spid="197"/>
                                        </p:tgtEl>
                                        <p:attrNameLst>
                                          <p:attrName>style.visibility</p:attrName>
                                        </p:attrNameLst>
                                      </p:cBhvr>
                                      <p:to>
                                        <p:strVal val="visible"/>
                                      </p:to>
                                    </p:set>
                                    <p:animEffect transition="in" filter="fade">
                                      <p:cBhvr>
                                        <p:cTn id="10" dur="1000"/>
                                        <p:tgtEl>
                                          <p:spTgt spid="1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5"/>
                                        </p:tgtEl>
                                        <p:attrNameLst>
                                          <p:attrName>style.visibility</p:attrName>
                                        </p:attrNameLst>
                                      </p:cBhvr>
                                      <p:to>
                                        <p:strVal val="visible"/>
                                      </p:to>
                                    </p:set>
                                    <p:animEffect transition="in" filter="fade">
                                      <p:cBhvr>
                                        <p:cTn id="15"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1"/>
        <p:cNvGrpSpPr/>
        <p:nvPr/>
      </p:nvGrpSpPr>
      <p:grpSpPr>
        <a:xfrm>
          <a:off x="0" y="0"/>
          <a:ext cx="0" cy="0"/>
          <a:chOff x="0" y="0"/>
          <a:chExt cx="0" cy="0"/>
        </a:xfrm>
      </p:grpSpPr>
      <p:sp>
        <p:nvSpPr>
          <p:cNvPr id="202" name="Google Shape;202;p20"/>
          <p:cNvSpPr txBox="1">
            <a:spLocks noGrp="1"/>
          </p:cNvSpPr>
          <p:nvPr>
            <p:ph type="title"/>
          </p:nvPr>
        </p:nvSpPr>
        <p:spPr>
          <a:xfrm>
            <a:off x="311700" y="445025"/>
            <a:ext cx="44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Population vs. samples</a:t>
            </a:r>
            <a:endParaRPr/>
          </a:p>
        </p:txBody>
      </p:sp>
      <p:sp>
        <p:nvSpPr>
          <p:cNvPr id="203" name="Google Shape;20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204" name="Google Shape;204;p20"/>
          <p:cNvPicPr preferRelativeResize="0"/>
          <p:nvPr/>
        </p:nvPicPr>
        <p:blipFill>
          <a:blip r:embed="rId4">
            <a:alphaModFix/>
          </a:blip>
          <a:stretch>
            <a:fillRect/>
          </a:stretch>
        </p:blipFill>
        <p:spPr>
          <a:xfrm>
            <a:off x="311700" y="1383950"/>
            <a:ext cx="4023724" cy="1896251"/>
          </a:xfrm>
          <a:prstGeom prst="rect">
            <a:avLst/>
          </a:prstGeom>
          <a:noFill/>
          <a:ln>
            <a:noFill/>
          </a:ln>
        </p:spPr>
      </p:pic>
      <p:sp>
        <p:nvSpPr>
          <p:cNvPr id="205" name="Google Shape;205;p20"/>
          <p:cNvSpPr txBox="1"/>
          <p:nvPr/>
        </p:nvSpPr>
        <p:spPr>
          <a:xfrm>
            <a:off x="311700" y="1129200"/>
            <a:ext cx="516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How to learn from samples about        ?</a:t>
            </a:r>
            <a:endParaRPr sz="1600"/>
          </a:p>
        </p:txBody>
      </p:sp>
      <p:cxnSp>
        <p:nvCxnSpPr>
          <p:cNvPr id="206" name="Google Shape;206;p20"/>
          <p:cNvCxnSpPr/>
          <p:nvPr/>
        </p:nvCxnSpPr>
        <p:spPr>
          <a:xfrm>
            <a:off x="1596000" y="2486600"/>
            <a:ext cx="1287300" cy="8700"/>
          </a:xfrm>
          <a:prstGeom prst="straightConnector1">
            <a:avLst/>
          </a:prstGeom>
          <a:noFill/>
          <a:ln w="9525" cap="flat" cmpd="sng">
            <a:solidFill>
              <a:srgbClr val="FF0000"/>
            </a:solidFill>
            <a:prstDash val="solid"/>
            <a:round/>
            <a:headEnd type="none" w="med" len="med"/>
            <a:tailEnd type="triangle" w="med" len="med"/>
          </a:ln>
        </p:spPr>
      </p:cxnSp>
      <p:sp>
        <p:nvSpPr>
          <p:cNvPr id="207" name="Google Shape;207;p20"/>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Times New Roman"/>
                <a:ea typeface="Times New Roman"/>
                <a:cs typeface="Times New Roman"/>
                <a:sym typeface="Times New Roman"/>
              </a:rPr>
              <a:t>?</a:t>
            </a:r>
            <a:endParaRPr b="1">
              <a:solidFill>
                <a:srgbClr val="FF0000"/>
              </a:solidFill>
              <a:latin typeface="Times New Roman"/>
              <a:ea typeface="Times New Roman"/>
              <a:cs typeface="Times New Roman"/>
              <a:sym typeface="Times New Roman"/>
            </a:endParaRPr>
          </a:p>
        </p:txBody>
      </p:sp>
      <p:pic>
        <p:nvPicPr>
          <p:cNvPr id="208" name="Google Shape;208;p20"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3456875" y="1248648"/>
            <a:ext cx="344500" cy="192200"/>
          </a:xfrm>
          <a:prstGeom prst="rect">
            <a:avLst/>
          </a:prstGeom>
          <a:noFill/>
          <a:ln>
            <a:noFill/>
          </a:ln>
        </p:spPr>
      </p:pic>
      <p:sp>
        <p:nvSpPr>
          <p:cNvPr id="209" name="Google Shape;209;p20"/>
          <p:cNvSpPr/>
          <p:nvPr/>
        </p:nvSpPr>
        <p:spPr>
          <a:xfrm>
            <a:off x="5582950" y="687775"/>
            <a:ext cx="2749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txBox="1"/>
          <p:nvPr/>
        </p:nvSpPr>
        <p:spPr>
          <a:xfrm>
            <a:off x="5582950" y="67292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Formulate the research problem</a:t>
            </a:r>
            <a:endParaRPr/>
          </a:p>
        </p:txBody>
      </p:sp>
      <p:cxnSp>
        <p:nvCxnSpPr>
          <p:cNvPr id="211" name="Google Shape;211;p20"/>
          <p:cNvCxnSpPr/>
          <p:nvPr/>
        </p:nvCxnSpPr>
        <p:spPr>
          <a:xfrm>
            <a:off x="6971675" y="1093400"/>
            <a:ext cx="0" cy="26460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0"/>
          <p:cNvSpPr/>
          <p:nvPr/>
        </p:nvSpPr>
        <p:spPr>
          <a:xfrm>
            <a:off x="5655325" y="1373575"/>
            <a:ext cx="2521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txBox="1"/>
          <p:nvPr/>
        </p:nvSpPr>
        <p:spPr>
          <a:xfrm>
            <a:off x="7045450" y="1033250"/>
            <a:ext cx="1287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Population</a:t>
            </a:r>
            <a:endParaRPr sz="1300" i="1">
              <a:latin typeface="Times New Roman"/>
              <a:ea typeface="Times New Roman"/>
              <a:cs typeface="Times New Roman"/>
              <a:sym typeface="Times New Roman"/>
            </a:endParaRPr>
          </a:p>
        </p:txBody>
      </p:sp>
      <p:pic>
        <p:nvPicPr>
          <p:cNvPr id="214" name="Google Shape;214;p20"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7921600" y="1152048"/>
            <a:ext cx="255600" cy="142602"/>
          </a:xfrm>
          <a:prstGeom prst="rect">
            <a:avLst/>
          </a:prstGeom>
          <a:noFill/>
          <a:ln>
            <a:noFill/>
          </a:ln>
        </p:spPr>
      </p:pic>
      <p:sp>
        <p:nvSpPr>
          <p:cNvPr id="215" name="Google Shape;215;p20"/>
          <p:cNvSpPr txBox="1"/>
          <p:nvPr/>
        </p:nvSpPr>
        <p:spPr>
          <a:xfrm>
            <a:off x="5655325" y="1336825"/>
            <a:ext cx="50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Make propositions about </a:t>
            </a:r>
            <a:endParaRPr/>
          </a:p>
        </p:txBody>
      </p:sp>
      <p:pic>
        <p:nvPicPr>
          <p:cNvPr id="216" name="Google Shape;216;p20"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5">
            <a:alphaModFix/>
          </a:blip>
          <a:stretch>
            <a:fillRect/>
          </a:stretch>
        </p:blipFill>
        <p:spPr>
          <a:xfrm>
            <a:off x="7735975" y="1440823"/>
            <a:ext cx="344500" cy="192200"/>
          </a:xfrm>
          <a:prstGeom prst="rect">
            <a:avLst/>
          </a:prstGeom>
          <a:noFill/>
          <a:ln>
            <a:noFill/>
          </a:ln>
        </p:spPr>
      </p:pic>
      <p:pic>
        <p:nvPicPr>
          <p:cNvPr id="217" name="Google Shape;217;p20" descr="{&quot;aid&quot;:null,&quot;code&quot;:&quot;$f\\left(\\giventhat{x}{\\theta}\\right)$&quot;,&quot;backgroundColor&quot;:&quot;#ffffff&quot;,&quot;id&quot;:&quot;3&quot;,&quot;backgroundColorModified&quot;:false,&quot;type&quot;:&quot;$&quot;,&quot;font&quot;:{&quot;family&quot;:&quot;Arial&quot;,&quot;color&quot;:&quot;#000000&quot;,&quot;size&quot;:13},&quot;ts&quot;:1624218297383,&quot;cs&quot;:&quot;AewVPvJ44RsH0iLNm+XCVg==&quot;,&quot;size&quot;:{&quot;width&quot;:57.5874769028871,&quot;height&quot;:20.178490813648306}}"/>
          <p:cNvPicPr preferRelativeResize="0"/>
          <p:nvPr/>
        </p:nvPicPr>
        <p:blipFill>
          <a:blip r:embed="rId6">
            <a:alphaModFix/>
          </a:blip>
          <a:stretch>
            <a:fillRect/>
          </a:stretch>
        </p:blipFill>
        <p:spPr>
          <a:xfrm>
            <a:off x="7921605" y="1828025"/>
            <a:ext cx="406970" cy="142600"/>
          </a:xfrm>
          <a:prstGeom prst="rect">
            <a:avLst/>
          </a:prstGeom>
          <a:noFill/>
          <a:ln>
            <a:noFill/>
          </a:ln>
        </p:spPr>
      </p:pic>
      <p:sp>
        <p:nvSpPr>
          <p:cNvPr id="218" name="Google Shape;218;p20"/>
          <p:cNvSpPr txBox="1"/>
          <p:nvPr/>
        </p:nvSpPr>
        <p:spPr>
          <a:xfrm>
            <a:off x="7045450" y="1706875"/>
            <a:ext cx="100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1"/>
                </a:solidFill>
                <a:latin typeface="Times New Roman"/>
                <a:ea typeface="Times New Roman"/>
                <a:cs typeface="Times New Roman"/>
                <a:sym typeface="Times New Roman"/>
              </a:rPr>
              <a:t>Parametric </a:t>
            </a:r>
            <a:endParaRPr sz="1300" i="1">
              <a:solidFill>
                <a:schemeClr val="dk1"/>
              </a:solidFill>
              <a:latin typeface="Times New Roman"/>
              <a:ea typeface="Times New Roman"/>
              <a:cs typeface="Times New Roman"/>
              <a:sym typeface="Times New Roman"/>
            </a:endParaRPr>
          </a:p>
        </p:txBody>
      </p:sp>
      <p:cxnSp>
        <p:nvCxnSpPr>
          <p:cNvPr id="219" name="Google Shape;219;p20"/>
          <p:cNvCxnSpPr/>
          <p:nvPr/>
        </p:nvCxnSpPr>
        <p:spPr>
          <a:xfrm>
            <a:off x="6971675" y="174407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220" name="Google Shape;220;p20"/>
          <p:cNvSpPr/>
          <p:nvPr/>
        </p:nvSpPr>
        <p:spPr>
          <a:xfrm>
            <a:off x="5809925" y="2756425"/>
            <a:ext cx="2272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txBox="1"/>
          <p:nvPr/>
        </p:nvSpPr>
        <p:spPr>
          <a:xfrm>
            <a:off x="5809925" y="274157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Parameter estimation of </a:t>
            </a:r>
            <a:endParaRPr/>
          </a:p>
        </p:txBody>
      </p:sp>
      <p:pic>
        <p:nvPicPr>
          <p:cNvPr id="222" name="Google Shape;222;p20" descr="{&quot;aid&quot;:null,&quot;backgroundColor&quot;:&quot;#ffffff&quot;,&quot;type&quot;:&quot;$&quot;,&quot;code&quot;:&quot;$\\theta$&quot;,&quot;id&quot;:&quot;5&quot;,&quot;backgroundColorModified&quot;:false,&quot;font&quot;:{&quot;family&quot;:&quot;Arial&quot;,&quot;color&quot;:&quot;#000000&quot;,&quot;size&quot;:14},&quot;ts&quot;:1624219672826,&quot;cs&quot;:&quot;TFCwMugibfxYffO1y24wnw==&quot;,&quot;size&quot;:{&quot;width&quot;:9.166666666666666,&quot;height&quot;:15.5}}"/>
          <p:cNvPicPr preferRelativeResize="0"/>
          <p:nvPr/>
        </p:nvPicPr>
        <p:blipFill>
          <a:blip r:embed="rId7">
            <a:alphaModFix/>
          </a:blip>
          <a:stretch>
            <a:fillRect/>
          </a:stretch>
        </p:blipFill>
        <p:spPr>
          <a:xfrm>
            <a:off x="7869384" y="2851423"/>
            <a:ext cx="84338" cy="142600"/>
          </a:xfrm>
          <a:prstGeom prst="rect">
            <a:avLst/>
          </a:prstGeom>
          <a:noFill/>
          <a:ln>
            <a:noFill/>
          </a:ln>
        </p:spPr>
      </p:pic>
      <p:sp>
        <p:nvSpPr>
          <p:cNvPr id="223" name="Google Shape;223;p20"/>
          <p:cNvSpPr txBox="1"/>
          <p:nvPr/>
        </p:nvSpPr>
        <p:spPr>
          <a:xfrm>
            <a:off x="343900" y="3030800"/>
            <a:ext cx="5484600" cy="954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200" b="1"/>
              <a:t>Point estimate</a:t>
            </a:r>
            <a:r>
              <a:rPr lang="en" sz="1200"/>
              <a:t>:</a:t>
            </a:r>
            <a:r>
              <a:rPr lang="en" sz="1300"/>
              <a:t> </a:t>
            </a:r>
            <a:r>
              <a:rPr lang="en" sz="1200">
                <a:solidFill>
                  <a:srgbClr val="202122"/>
                </a:solidFill>
                <a:highlight>
                  <a:srgbClr val="FFFFFF"/>
                </a:highlight>
              </a:rPr>
              <a:t>a particular value     that best approximates the parameter of interest.</a:t>
            </a:r>
            <a:endParaRPr sz="1200">
              <a:solidFill>
                <a:srgbClr val="202122"/>
              </a:solidFill>
              <a:highlight>
                <a:srgbClr val="FFFFFF"/>
              </a:highlight>
            </a:endParaRPr>
          </a:p>
          <a:p>
            <a:pPr marL="914400" lvl="1" indent="-304800" algn="l" rtl="0">
              <a:spcBef>
                <a:spcPts val="0"/>
              </a:spcBef>
              <a:spcAft>
                <a:spcPts val="0"/>
              </a:spcAft>
              <a:buClr>
                <a:srgbClr val="202122"/>
              </a:buClr>
              <a:buSzPts val="1200"/>
              <a:buChar char="○"/>
            </a:pPr>
            <a:r>
              <a:rPr lang="en" sz="1200">
                <a:solidFill>
                  <a:srgbClr val="202122"/>
                </a:solidFill>
                <a:highlight>
                  <a:srgbClr val="FFFFFF"/>
                </a:highlight>
              </a:rPr>
              <a:t>Maximum likelihood estimators; Method of moment estimators;</a:t>
            </a:r>
            <a:endParaRPr sz="1200">
              <a:solidFill>
                <a:srgbClr val="202122"/>
              </a:solidFill>
              <a:highlight>
                <a:srgbClr val="FFFFFF"/>
              </a:highlight>
            </a:endParaRPr>
          </a:p>
          <a:p>
            <a:pPr marL="914400" lvl="1" indent="-304800" algn="l" rtl="0">
              <a:spcBef>
                <a:spcPts val="0"/>
              </a:spcBef>
              <a:spcAft>
                <a:spcPts val="0"/>
              </a:spcAft>
              <a:buClr>
                <a:srgbClr val="202122"/>
              </a:buClr>
              <a:buSzPts val="1200"/>
              <a:buChar char="○"/>
            </a:pPr>
            <a:r>
              <a:rPr lang="en" sz="1200">
                <a:solidFill>
                  <a:srgbClr val="202122"/>
                </a:solidFill>
                <a:highlight>
                  <a:srgbClr val="FFFFFF"/>
                </a:highlight>
              </a:rPr>
              <a:t>Sufficiency; Estimation error quantification.</a:t>
            </a:r>
            <a:endParaRPr sz="1200">
              <a:solidFill>
                <a:srgbClr val="202122"/>
              </a:solidFill>
              <a:highlight>
                <a:srgbClr val="FFFFFF"/>
              </a:highlight>
            </a:endParaRPr>
          </a:p>
        </p:txBody>
      </p:sp>
      <p:pic>
        <p:nvPicPr>
          <p:cNvPr id="224" name="Google Shape;224;p20" descr="{&quot;code&quot;:&quot;$\\hat{\\theta}$&quot;,&quot;type&quot;:&quot;$&quot;,&quot;id&quot;:&quot;6&quot;,&quot;backgroundColorModified&quot;:false,&quot;aid&quot;:null,&quot;backgroundColor&quot;:&quot;#FFFFFF&quot;,&quot;font&quot;:{&quot;family&quot;:&quot;Arial&quot;,&quot;size&quot;:12,&quot;color&quot;:&quot;#202122&quot;},&quot;ts&quot;:1624220907026,&quot;cs&quot;:&quot;eTP3j1AiGpEyHM7ScUGXPA==&quot;,&quot;size&quot;:{&quot;width&quot;:8.166666666666666,&quot;height&quot;:17.833333333333332}}"/>
          <p:cNvPicPr preferRelativeResize="0"/>
          <p:nvPr/>
        </p:nvPicPr>
        <p:blipFill>
          <a:blip r:embed="rId8">
            <a:alphaModFix/>
          </a:blip>
          <a:stretch>
            <a:fillRect/>
          </a:stretch>
        </p:blipFill>
        <p:spPr>
          <a:xfrm>
            <a:off x="3255397" y="3127795"/>
            <a:ext cx="84350" cy="184177"/>
          </a:xfrm>
          <a:prstGeom prst="rect">
            <a:avLst/>
          </a:prstGeom>
          <a:noFill/>
          <a:ln>
            <a:noFill/>
          </a:ln>
        </p:spPr>
      </p:pic>
      <p:sp>
        <p:nvSpPr>
          <p:cNvPr id="225" name="Google Shape;225;p20"/>
          <p:cNvSpPr txBox="1"/>
          <p:nvPr/>
        </p:nvSpPr>
        <p:spPr>
          <a:xfrm>
            <a:off x="343900" y="3819900"/>
            <a:ext cx="53613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202122"/>
              </a:buClr>
              <a:buSzPts val="1200"/>
              <a:buChar char="●"/>
            </a:pPr>
            <a:r>
              <a:rPr lang="en" sz="1200" b="1">
                <a:solidFill>
                  <a:srgbClr val="202122"/>
                </a:solidFill>
                <a:highlight>
                  <a:srgbClr val="FFFFFF"/>
                </a:highlight>
              </a:rPr>
              <a:t>Interval estimate</a:t>
            </a:r>
            <a:r>
              <a:rPr lang="en" sz="1200">
                <a:solidFill>
                  <a:srgbClr val="202122"/>
                </a:solidFill>
                <a:highlight>
                  <a:srgbClr val="FFFFFF"/>
                </a:highlight>
              </a:rPr>
              <a:t>: an interval                         that would contain the true parameter     with a certain degree of </a:t>
            </a:r>
            <a:r>
              <a:rPr lang="en" sz="1200" i="1" u="sng">
                <a:solidFill>
                  <a:srgbClr val="202122"/>
                </a:solidFill>
                <a:highlight>
                  <a:srgbClr val="FFFFFF"/>
                </a:highlight>
              </a:rPr>
              <a:t>confidence</a:t>
            </a:r>
            <a:r>
              <a:rPr lang="en" sz="1200">
                <a:solidFill>
                  <a:srgbClr val="202122"/>
                </a:solidFill>
                <a:highlight>
                  <a:srgbClr val="FFFFFF"/>
                </a:highlight>
              </a:rPr>
              <a:t>.</a:t>
            </a:r>
            <a:endParaRPr/>
          </a:p>
        </p:txBody>
      </p:sp>
      <p:pic>
        <p:nvPicPr>
          <p:cNvPr id="226" name="Google Shape;226;p20" descr="{&quot;code&quot;:&quot;$\\left[\\theta-a,\\,\\theta+b\\right]$&quot;,&quot;backgroundColor&quot;:&quot;#FFFFFF&quot;,&quot;id&quot;:&quot;7&quot;,&quot;font&quot;:{&quot;color&quot;:&quot;#202122&quot;,&quot;size&quot;:12,&quot;family&quot;:&quot;Arial&quot;},&quot;backgroundColorModified&quot;:false,&quot;type&quot;:&quot;$&quot;,&quot;aid&quot;:null,&quot;ts&quot;:1624221404312,&quot;cs&quot;:&quot;PphCXIsrEJHrfL+7a8qpNQ==&quot;,&quot;size&quot;:{&quot;width&quot;:98.66666666666667,&quot;height&quot;:19.166666666666668}}"/>
          <p:cNvPicPr preferRelativeResize="0"/>
          <p:nvPr/>
        </p:nvPicPr>
        <p:blipFill>
          <a:blip r:embed="rId9">
            <a:alphaModFix/>
          </a:blip>
          <a:stretch>
            <a:fillRect/>
          </a:stretch>
        </p:blipFill>
        <p:spPr>
          <a:xfrm>
            <a:off x="2953850" y="3895188"/>
            <a:ext cx="939800" cy="182563"/>
          </a:xfrm>
          <a:prstGeom prst="rect">
            <a:avLst/>
          </a:prstGeom>
          <a:noFill/>
          <a:ln>
            <a:noFill/>
          </a:ln>
        </p:spPr>
      </p:pic>
      <p:pic>
        <p:nvPicPr>
          <p:cNvPr id="227" name="Google Shape;227;p20" descr="{&quot;aid&quot;:null,&quot;backgroundColor&quot;:&quot;#ffffff&quot;,&quot;type&quot;:&quot;$&quot;,&quot;code&quot;:&quot;$\\theta$&quot;,&quot;id&quot;:&quot;5&quot;,&quot;backgroundColorModified&quot;:false,&quot;font&quot;:{&quot;family&quot;:&quot;Arial&quot;,&quot;color&quot;:&quot;#000000&quot;,&quot;size&quot;:14},&quot;ts&quot;:1624219672826,&quot;cs&quot;:&quot;TFCwMugibfxYffO1y24wnw==&quot;,&quot;size&quot;:{&quot;width&quot;:9.166666666666666,&quot;height&quot;:15.5}}"/>
          <p:cNvPicPr preferRelativeResize="0"/>
          <p:nvPr/>
        </p:nvPicPr>
        <p:blipFill>
          <a:blip r:embed="rId7">
            <a:alphaModFix/>
          </a:blip>
          <a:stretch>
            <a:fillRect/>
          </a:stretch>
        </p:blipFill>
        <p:spPr>
          <a:xfrm>
            <a:off x="1954434" y="4113023"/>
            <a:ext cx="84338" cy="142600"/>
          </a:xfrm>
          <a:prstGeom prst="rect">
            <a:avLst/>
          </a:prstGeom>
          <a:noFill/>
          <a:ln>
            <a:noFill/>
          </a:ln>
        </p:spPr>
      </p:pic>
      <p:sp>
        <p:nvSpPr>
          <p:cNvPr id="228" name="Google Shape;228;p20"/>
          <p:cNvSpPr txBox="1"/>
          <p:nvPr/>
        </p:nvSpPr>
        <p:spPr>
          <a:xfrm>
            <a:off x="370450" y="4175675"/>
            <a:ext cx="5308200" cy="954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202122"/>
              </a:buClr>
              <a:buSzPts val="1200"/>
              <a:buChar char="●"/>
            </a:pPr>
            <a:r>
              <a:rPr lang="en" sz="1200" b="1">
                <a:solidFill>
                  <a:srgbClr val="202122"/>
                </a:solidFill>
                <a:highlight>
                  <a:srgbClr val="FFFFFF"/>
                </a:highlight>
              </a:rPr>
              <a:t>Hypothesis testing</a:t>
            </a:r>
            <a:r>
              <a:rPr lang="en" sz="1200">
                <a:solidFill>
                  <a:srgbClr val="202122"/>
                </a:solidFill>
                <a:highlight>
                  <a:srgbClr val="FFFFFF"/>
                </a:highlight>
              </a:rPr>
              <a:t>: whether to reject a hypothesis.</a:t>
            </a:r>
            <a:endParaRPr sz="1200">
              <a:solidFill>
                <a:srgbClr val="202122"/>
              </a:solidFill>
              <a:highlight>
                <a:srgbClr val="FFFFFF"/>
              </a:highlight>
            </a:endParaRPr>
          </a:p>
          <a:p>
            <a:pPr marL="914400" lvl="1" indent="-304800" algn="l" rtl="0">
              <a:spcBef>
                <a:spcPts val="0"/>
              </a:spcBef>
              <a:spcAft>
                <a:spcPts val="0"/>
              </a:spcAft>
              <a:buClr>
                <a:srgbClr val="202122"/>
              </a:buClr>
              <a:buSzPts val="1200"/>
              <a:buChar char="○"/>
            </a:pPr>
            <a:r>
              <a:rPr lang="en" sz="1200">
                <a:solidFill>
                  <a:srgbClr val="202122"/>
                </a:solidFill>
                <a:highlight>
                  <a:srgbClr val="FFFFFF"/>
                </a:highlight>
              </a:rPr>
              <a:t>      ?   </a:t>
            </a:r>
            <a:endParaRPr sz="1200">
              <a:solidFill>
                <a:srgbClr val="202122"/>
              </a:solidFill>
              <a:highlight>
                <a:srgbClr val="FFFFFF"/>
              </a:highlight>
            </a:endParaRPr>
          </a:p>
          <a:p>
            <a:pPr marL="914400" lvl="1" indent="-304800" algn="l" rtl="0">
              <a:spcBef>
                <a:spcPts val="0"/>
              </a:spcBef>
              <a:spcAft>
                <a:spcPts val="0"/>
              </a:spcAft>
              <a:buClr>
                <a:srgbClr val="202122"/>
              </a:buClr>
              <a:buSzPts val="1200"/>
              <a:buChar char="○"/>
            </a:pPr>
            <a:r>
              <a:rPr lang="en" sz="1200">
                <a:solidFill>
                  <a:srgbClr val="202122"/>
                </a:solidFill>
                <a:highlight>
                  <a:srgbClr val="FFFFFF"/>
                </a:highlight>
              </a:rPr>
              <a:t>      ?</a:t>
            </a:r>
            <a:endParaRPr sz="1200">
              <a:solidFill>
                <a:srgbClr val="202122"/>
              </a:solidFill>
              <a:highlight>
                <a:srgbClr val="FFFFFF"/>
              </a:highlight>
            </a:endParaRPr>
          </a:p>
          <a:p>
            <a:pPr marL="0" lvl="0" indent="0" algn="l" rtl="0">
              <a:spcBef>
                <a:spcPts val="0"/>
              </a:spcBef>
              <a:spcAft>
                <a:spcPts val="0"/>
              </a:spcAft>
              <a:buNone/>
            </a:pPr>
            <a:endParaRPr/>
          </a:p>
        </p:txBody>
      </p:sp>
      <p:pic>
        <p:nvPicPr>
          <p:cNvPr id="229" name="Google Shape;229;p20" descr="{&quot;backgroundColorModified&quot;:false,&quot;code&quot;:&quot;$\\theta&gt;a$&quot;,&quot;backgroundColor&quot;:&quot;#FFFFFF&quot;,&quot;font&quot;:{&quot;family&quot;:&quot;Arial&quot;,&quot;color&quot;:&quot;#202122&quot;,&quot;size&quot;:12},&quot;id&quot;:&quot;8&quot;,&quot;aid&quot;:null,&quot;type&quot;:&quot;$&quot;,&quot;ts&quot;:1624221747007,&quot;cs&quot;:&quot;NIm/3TY6pmVVgBMaSs0caw==&quot;,&quot;size&quot;:{&quot;width&quot;:43.166666666666664,&quot;height&quot;:14.333333333333334}}"/>
          <p:cNvPicPr preferRelativeResize="0"/>
          <p:nvPr/>
        </p:nvPicPr>
        <p:blipFill>
          <a:blip r:embed="rId10">
            <a:alphaModFix/>
          </a:blip>
          <a:stretch>
            <a:fillRect/>
          </a:stretch>
        </p:blipFill>
        <p:spPr>
          <a:xfrm>
            <a:off x="1184825" y="4458750"/>
            <a:ext cx="411163" cy="136525"/>
          </a:xfrm>
          <a:prstGeom prst="rect">
            <a:avLst/>
          </a:prstGeom>
          <a:noFill/>
          <a:ln>
            <a:noFill/>
          </a:ln>
        </p:spPr>
      </p:pic>
      <p:pic>
        <p:nvPicPr>
          <p:cNvPr id="230" name="Google Shape;230;p20" descr="{&quot;type&quot;:&quot;$&quot;,&quot;code&quot;:&quot;$\\theta&lt;a$&quot;,&quot;aid&quot;:null,&quot;id&quot;:&quot;9&quot;,&quot;backgroundColor&quot;:&quot;#FFFFFF&quot;,&quot;font&quot;:{&quot;size&quot;:12,&quot;family&quot;:&quot;Arial&quot;,&quot;color&quot;:&quot;#202122&quot;},&quot;backgroundColorModified&quot;:false,&quot;ts&quot;:1624221772312,&quot;cs&quot;:&quot;UVObTl7yrW+YnZDcM8zK2g==&quot;,&quot;size&quot;:{&quot;width&quot;:43.166666666666664,&quot;height&quot;:14.333333333333334}}"/>
          <p:cNvPicPr preferRelativeResize="0"/>
          <p:nvPr/>
        </p:nvPicPr>
        <p:blipFill>
          <a:blip r:embed="rId11">
            <a:alphaModFix/>
          </a:blip>
          <a:stretch>
            <a:fillRect/>
          </a:stretch>
        </p:blipFill>
        <p:spPr>
          <a:xfrm>
            <a:off x="1184825" y="4663225"/>
            <a:ext cx="411163" cy="136525"/>
          </a:xfrm>
          <a:prstGeom prst="rect">
            <a:avLst/>
          </a:prstGeom>
          <a:noFill/>
          <a:ln>
            <a:noFill/>
          </a:ln>
        </p:spPr>
      </p:pic>
      <p:cxnSp>
        <p:nvCxnSpPr>
          <p:cNvPr id="231" name="Google Shape;231;p20"/>
          <p:cNvCxnSpPr/>
          <p:nvPr/>
        </p:nvCxnSpPr>
        <p:spPr>
          <a:xfrm>
            <a:off x="6971800" y="316742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232" name="Google Shape;232;p20"/>
          <p:cNvSpPr txBox="1"/>
          <p:nvPr/>
        </p:nvSpPr>
        <p:spPr>
          <a:xfrm>
            <a:off x="5557088" y="3972300"/>
            <a:ext cx="36141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b="1"/>
              <a:t>Regression</a:t>
            </a:r>
            <a:r>
              <a:rPr lang="en" sz="1200"/>
              <a:t>: A special parametric model</a:t>
            </a:r>
            <a:endParaRPr sz="1200"/>
          </a:p>
          <a:p>
            <a:pPr marL="0" lvl="0" indent="0" algn="l" rtl="0">
              <a:spcBef>
                <a:spcPts val="0"/>
              </a:spcBef>
              <a:spcAft>
                <a:spcPts val="0"/>
              </a:spcAft>
              <a:buNone/>
            </a:pPr>
            <a:endParaRPr sz="1200"/>
          </a:p>
        </p:txBody>
      </p:sp>
      <p:pic>
        <p:nvPicPr>
          <p:cNvPr id="233" name="Google Shape;233;p20" descr="{&quot;font&quot;:{&quot;family&quot;:&quot;Arial&quot;,&quot;color&quot;:&quot;#000000&quot;,&quot;size&quot;:12},&quot;aid&quot;:null,&quot;code&quot;:&quot;$f\\left(\\giventhat{x}{\\beta,\\sigma^{2}}\\right)=\\mathbf{\\underbrace{\\mathbf{z}\\beta}_{\\text{Explanatory}\\;\\text{variables}}}+N\\left(0,\\sigma^{2}\\right)$&quot;,&quot;id&quot;:&quot;10&quot;,&quot;backgroundColorModified&quot;:false,&quot;type&quot;:&quot;$&quot;,&quot;backgroundColor&quot;:&quot;#ffffff&quot;,&quot;ts&quot;:1624223114187,&quot;cs&quot;:&quot;+OZKdizVXB00aBDlX82zaQ==&quot;,&quot;size&quot;:{&quot;width&quot;:348.3333333333333,&quot;height&quot;:47.333333333333336}}"/>
          <p:cNvPicPr preferRelativeResize="0"/>
          <p:nvPr/>
        </p:nvPicPr>
        <p:blipFill>
          <a:blip r:embed="rId12">
            <a:alphaModFix/>
          </a:blip>
          <a:stretch>
            <a:fillRect/>
          </a:stretch>
        </p:blipFill>
        <p:spPr>
          <a:xfrm>
            <a:off x="5848618" y="4359525"/>
            <a:ext cx="3172531" cy="431100"/>
          </a:xfrm>
          <a:prstGeom prst="rect">
            <a:avLst/>
          </a:prstGeom>
          <a:noFill/>
          <a:ln>
            <a:noFill/>
          </a:ln>
        </p:spPr>
      </p:pic>
      <p:sp>
        <p:nvSpPr>
          <p:cNvPr id="234" name="Google Shape;234;p20"/>
          <p:cNvSpPr/>
          <p:nvPr/>
        </p:nvSpPr>
        <p:spPr>
          <a:xfrm>
            <a:off x="6395913" y="3481775"/>
            <a:ext cx="11550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txBox="1"/>
          <p:nvPr/>
        </p:nvSpPr>
        <p:spPr>
          <a:xfrm>
            <a:off x="6431388" y="3466925"/>
            <a:ext cx="111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a:t>
            </a:r>
            <a:endParaRPr/>
          </a:p>
        </p:txBody>
      </p:sp>
      <p:sp>
        <p:nvSpPr>
          <p:cNvPr id="236" name="Google Shape;236;p20"/>
          <p:cNvSpPr/>
          <p:nvPr/>
        </p:nvSpPr>
        <p:spPr>
          <a:xfrm>
            <a:off x="5809925" y="2081225"/>
            <a:ext cx="2272800" cy="3705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txBox="1"/>
          <p:nvPr/>
        </p:nvSpPr>
        <p:spPr>
          <a:xfrm>
            <a:off x="5809925" y="2066375"/>
            <a:ext cx="293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Survey design &amp; Data collection </a:t>
            </a:r>
            <a:endParaRPr sz="1200"/>
          </a:p>
        </p:txBody>
      </p:sp>
      <p:cxnSp>
        <p:nvCxnSpPr>
          <p:cNvPr id="238" name="Google Shape;238;p20"/>
          <p:cNvCxnSpPr/>
          <p:nvPr/>
        </p:nvCxnSpPr>
        <p:spPr>
          <a:xfrm>
            <a:off x="6971800" y="2465050"/>
            <a:ext cx="3300" cy="310500"/>
          </a:xfrm>
          <a:prstGeom prst="straightConnector1">
            <a:avLst/>
          </a:prstGeom>
          <a:noFill/>
          <a:ln w="9525" cap="flat" cmpd="sng">
            <a:solidFill>
              <a:schemeClr val="dk2"/>
            </a:solidFill>
            <a:prstDash val="solid"/>
            <a:round/>
            <a:headEnd type="none" w="med" len="med"/>
            <a:tailEnd type="triangle" w="med" len="med"/>
          </a:ln>
        </p:spPr>
      </p:cxnSp>
      <p:pic>
        <p:nvPicPr>
          <p:cNvPr id="239" name="Google Shape;239;p20" descr="{&quot;aid&quot;:null,&quot;backgroundColorModified&quot;:false,&quot;code&quot;:&quot;$X_{1},\\ldots X_{n}$&quot;,&quot;font&quot;:{&quot;family&quot;:&quot;Arial&quot;,&quot;color&quot;:&quot;#000000&quot;,&quot;size&quot;:14},&quot;type&quot;:&quot;$&quot;,&quot;backgroundColor&quot;:&quot;#ffffff&quot;,&quot;id&quot;:&quot;16&quot;,&quot;ts&quot;:1624229033437,&quot;cs&quot;:&quot;qQtQBubUUycyqG9U96JhTg==&quot;,&quot;size&quot;:{&quot;width&quot;:93,&quot;height&quot;:19}}"/>
          <p:cNvPicPr preferRelativeResize="0"/>
          <p:nvPr/>
        </p:nvPicPr>
        <p:blipFill>
          <a:blip r:embed="rId13">
            <a:alphaModFix/>
          </a:blip>
          <a:stretch>
            <a:fillRect/>
          </a:stretch>
        </p:blipFill>
        <p:spPr>
          <a:xfrm>
            <a:off x="7199975" y="2541575"/>
            <a:ext cx="697994" cy="142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par>
                                <p:cTn id="8" presetID="10" presetClass="entr" presetSubtype="0" fill="hold" nodeType="withEffect">
                                  <p:stCondLst>
                                    <p:cond delay="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1000"/>
                                        <p:tgtEl>
                                          <p:spTgt spid="221"/>
                                        </p:tgtEl>
                                      </p:cBhvr>
                                    </p:animEffect>
                                  </p:childTnLst>
                                </p:cTn>
                              </p:par>
                              <p:par>
                                <p:cTn id="11" presetID="10" presetClass="entr" presetSubtype="0" fill="hold"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1000"/>
                                        <p:tgtEl>
                                          <p:spTgt spid="2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3"/>
                                        </p:tgtEl>
                                        <p:attrNameLst>
                                          <p:attrName>style.visibility</p:attrName>
                                        </p:attrNameLst>
                                      </p:cBhvr>
                                      <p:to>
                                        <p:strVal val="visible"/>
                                      </p:to>
                                    </p:set>
                                    <p:animEffect transition="in" filter="fade">
                                      <p:cBhvr>
                                        <p:cTn id="18" dur="1000"/>
                                        <p:tgtEl>
                                          <p:spTgt spid="223"/>
                                        </p:tgtEl>
                                      </p:cBhvr>
                                    </p:animEffect>
                                  </p:childTnLst>
                                </p:cTn>
                              </p:par>
                              <p:par>
                                <p:cTn id="19" presetID="10" presetClass="entr" presetSubtype="0" fill="hold" nodeType="withEffect">
                                  <p:stCondLst>
                                    <p:cond delay="0"/>
                                  </p:stCondLst>
                                  <p:childTnLst>
                                    <p:set>
                                      <p:cBhvr>
                                        <p:cTn id="20" dur="1" fill="hold">
                                          <p:stCondLst>
                                            <p:cond delay="0"/>
                                          </p:stCondLst>
                                        </p:cTn>
                                        <p:tgtEl>
                                          <p:spTgt spid="224"/>
                                        </p:tgtEl>
                                        <p:attrNameLst>
                                          <p:attrName>style.visibility</p:attrName>
                                        </p:attrNameLst>
                                      </p:cBhvr>
                                      <p:to>
                                        <p:strVal val="visible"/>
                                      </p:to>
                                    </p:set>
                                    <p:animEffect transition="in" filter="fade">
                                      <p:cBhvr>
                                        <p:cTn id="21" dur="1000"/>
                                        <p:tgtEl>
                                          <p:spTgt spid="2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5"/>
                                        </p:tgtEl>
                                        <p:attrNameLst>
                                          <p:attrName>style.visibility</p:attrName>
                                        </p:attrNameLst>
                                      </p:cBhvr>
                                      <p:to>
                                        <p:strVal val="visible"/>
                                      </p:to>
                                    </p:set>
                                    <p:animEffect transition="in" filter="fade">
                                      <p:cBhvr>
                                        <p:cTn id="26" dur="1000"/>
                                        <p:tgtEl>
                                          <p:spTgt spid="225"/>
                                        </p:tgtEl>
                                      </p:cBhvr>
                                    </p:animEffect>
                                  </p:childTnLst>
                                </p:cTn>
                              </p:par>
                              <p:par>
                                <p:cTn id="27" presetID="10" presetClass="entr" presetSubtype="0" fill="hold" nodeType="withEffect">
                                  <p:stCondLst>
                                    <p:cond delay="0"/>
                                  </p:stCondLst>
                                  <p:childTnLst>
                                    <p:set>
                                      <p:cBhvr>
                                        <p:cTn id="28" dur="1" fill="hold">
                                          <p:stCondLst>
                                            <p:cond delay="0"/>
                                          </p:stCondLst>
                                        </p:cTn>
                                        <p:tgtEl>
                                          <p:spTgt spid="227"/>
                                        </p:tgtEl>
                                        <p:attrNameLst>
                                          <p:attrName>style.visibility</p:attrName>
                                        </p:attrNameLst>
                                      </p:cBhvr>
                                      <p:to>
                                        <p:strVal val="visible"/>
                                      </p:to>
                                    </p:set>
                                    <p:animEffect transition="in" filter="fade">
                                      <p:cBhvr>
                                        <p:cTn id="29" dur="1000"/>
                                        <p:tgtEl>
                                          <p:spTgt spid="227"/>
                                        </p:tgtEl>
                                      </p:cBhvr>
                                    </p:animEffect>
                                  </p:childTnLst>
                                </p:cTn>
                              </p:par>
                              <p:par>
                                <p:cTn id="30" presetID="10" presetClass="entr" presetSubtype="0" fill="hold" nodeType="withEffect">
                                  <p:stCondLst>
                                    <p:cond delay="0"/>
                                  </p:stCondLst>
                                  <p:childTnLst>
                                    <p:set>
                                      <p:cBhvr>
                                        <p:cTn id="31" dur="1" fill="hold">
                                          <p:stCondLst>
                                            <p:cond delay="0"/>
                                          </p:stCondLst>
                                        </p:cTn>
                                        <p:tgtEl>
                                          <p:spTgt spid="226"/>
                                        </p:tgtEl>
                                        <p:attrNameLst>
                                          <p:attrName>style.visibility</p:attrName>
                                        </p:attrNameLst>
                                      </p:cBhvr>
                                      <p:to>
                                        <p:strVal val="visible"/>
                                      </p:to>
                                    </p:set>
                                    <p:animEffect transition="in" filter="fade">
                                      <p:cBhvr>
                                        <p:cTn id="32" dur="1000"/>
                                        <p:tgtEl>
                                          <p:spTgt spid="2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8"/>
                                        </p:tgtEl>
                                        <p:attrNameLst>
                                          <p:attrName>style.visibility</p:attrName>
                                        </p:attrNameLst>
                                      </p:cBhvr>
                                      <p:to>
                                        <p:strVal val="visible"/>
                                      </p:to>
                                    </p:set>
                                    <p:animEffect transition="in" filter="fade">
                                      <p:cBhvr>
                                        <p:cTn id="37" dur="1000"/>
                                        <p:tgtEl>
                                          <p:spTgt spid="228"/>
                                        </p:tgtEl>
                                      </p:cBhvr>
                                    </p:animEffect>
                                  </p:childTnLst>
                                </p:cTn>
                              </p:par>
                              <p:par>
                                <p:cTn id="38" presetID="10" presetClass="entr" presetSubtype="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Effect transition="in" filter="fade">
                                      <p:cBhvr>
                                        <p:cTn id="40" dur="1000"/>
                                        <p:tgtEl>
                                          <p:spTgt spid="229"/>
                                        </p:tgtEl>
                                      </p:cBhvr>
                                    </p:animEffect>
                                  </p:childTnLst>
                                </p:cTn>
                              </p:par>
                              <p:par>
                                <p:cTn id="41" presetID="10" presetClass="entr" presetSubtype="0" fill="hold" nodeType="withEffect">
                                  <p:stCondLst>
                                    <p:cond delay="0"/>
                                  </p:stCondLst>
                                  <p:childTnLst>
                                    <p:set>
                                      <p:cBhvr>
                                        <p:cTn id="42" dur="1" fill="hold">
                                          <p:stCondLst>
                                            <p:cond delay="0"/>
                                          </p:stCondLst>
                                        </p:cTn>
                                        <p:tgtEl>
                                          <p:spTgt spid="230"/>
                                        </p:tgtEl>
                                        <p:attrNameLst>
                                          <p:attrName>style.visibility</p:attrName>
                                        </p:attrNameLst>
                                      </p:cBhvr>
                                      <p:to>
                                        <p:strVal val="visible"/>
                                      </p:to>
                                    </p:set>
                                    <p:animEffect transition="in" filter="fade">
                                      <p:cBhvr>
                                        <p:cTn id="43" dur="1000"/>
                                        <p:tgtEl>
                                          <p:spTgt spid="2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2"/>
                                        </p:tgtEl>
                                        <p:attrNameLst>
                                          <p:attrName>style.visibility</p:attrName>
                                        </p:attrNameLst>
                                      </p:cBhvr>
                                      <p:to>
                                        <p:strVal val="visible"/>
                                      </p:to>
                                    </p:set>
                                    <p:animEffect transition="in" filter="fade">
                                      <p:cBhvr>
                                        <p:cTn id="48" dur="1000"/>
                                        <p:tgtEl>
                                          <p:spTgt spid="232"/>
                                        </p:tgtEl>
                                      </p:cBhvr>
                                    </p:animEffect>
                                  </p:childTnLst>
                                </p:cTn>
                              </p:par>
                              <p:par>
                                <p:cTn id="49" presetID="10" presetClass="entr" presetSubtype="0" fill="hold" nodeType="withEffect">
                                  <p:stCondLst>
                                    <p:cond delay="0"/>
                                  </p:stCondLst>
                                  <p:childTnLst>
                                    <p:set>
                                      <p:cBhvr>
                                        <p:cTn id="50" dur="1" fill="hold">
                                          <p:stCondLst>
                                            <p:cond delay="0"/>
                                          </p:stCondLst>
                                        </p:cTn>
                                        <p:tgtEl>
                                          <p:spTgt spid="233"/>
                                        </p:tgtEl>
                                        <p:attrNameLst>
                                          <p:attrName>style.visibility</p:attrName>
                                        </p:attrNameLst>
                                      </p:cBhvr>
                                      <p:to>
                                        <p:strVal val="visible"/>
                                      </p:to>
                                    </p:set>
                                    <p:animEffect transition="in" filter="fade">
                                      <p:cBhvr>
                                        <p:cTn id="51" dur="1000"/>
                                        <p:tgtEl>
                                          <p:spTgt spid="2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31"/>
                                        </p:tgtEl>
                                        <p:attrNameLst>
                                          <p:attrName>style.visibility</p:attrName>
                                        </p:attrNameLst>
                                      </p:cBhvr>
                                      <p:to>
                                        <p:strVal val="visible"/>
                                      </p:to>
                                    </p:set>
                                    <p:animEffect transition="in" filter="fade">
                                      <p:cBhvr>
                                        <p:cTn id="56" dur="1000"/>
                                        <p:tgtEl>
                                          <p:spTgt spid="231"/>
                                        </p:tgtEl>
                                      </p:cBhvr>
                                    </p:animEffect>
                                  </p:childTnLst>
                                </p:cTn>
                              </p:par>
                              <p:par>
                                <p:cTn id="57" presetID="10" presetClass="entr" presetSubtype="0" fill="hold" nodeType="withEffect">
                                  <p:stCondLst>
                                    <p:cond delay="0"/>
                                  </p:stCondLst>
                                  <p:childTnLst>
                                    <p:set>
                                      <p:cBhvr>
                                        <p:cTn id="58" dur="1" fill="hold">
                                          <p:stCondLst>
                                            <p:cond delay="0"/>
                                          </p:stCondLst>
                                        </p:cTn>
                                        <p:tgtEl>
                                          <p:spTgt spid="234"/>
                                        </p:tgtEl>
                                        <p:attrNameLst>
                                          <p:attrName>style.visibility</p:attrName>
                                        </p:attrNameLst>
                                      </p:cBhvr>
                                      <p:to>
                                        <p:strVal val="visible"/>
                                      </p:to>
                                    </p:set>
                                    <p:animEffect transition="in" filter="fade">
                                      <p:cBhvr>
                                        <p:cTn id="59" dur="1000"/>
                                        <p:tgtEl>
                                          <p:spTgt spid="234"/>
                                        </p:tgtEl>
                                      </p:cBhvr>
                                    </p:animEffect>
                                  </p:childTnLst>
                                </p:cTn>
                              </p:par>
                              <p:par>
                                <p:cTn id="60" presetID="10" presetClass="entr" presetSubtype="0" fill="hold" nodeType="withEffect">
                                  <p:stCondLst>
                                    <p:cond delay="0"/>
                                  </p:stCondLst>
                                  <p:childTnLst>
                                    <p:set>
                                      <p:cBhvr>
                                        <p:cTn id="61" dur="1" fill="hold">
                                          <p:stCondLst>
                                            <p:cond delay="0"/>
                                          </p:stCondLst>
                                        </p:cTn>
                                        <p:tgtEl>
                                          <p:spTgt spid="235"/>
                                        </p:tgtEl>
                                        <p:attrNameLst>
                                          <p:attrName>style.visibility</p:attrName>
                                        </p:attrNameLst>
                                      </p:cBhvr>
                                      <p:to>
                                        <p:strVal val="visible"/>
                                      </p:to>
                                    </p:set>
                                    <p:animEffect transition="in" filter="fade">
                                      <p:cBhvr>
                                        <p:cTn id="62"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21"/>
          <p:cNvSpPr txBox="1">
            <a:spLocks noGrp="1"/>
          </p:cNvSpPr>
          <p:nvPr>
            <p:ph type="title"/>
          </p:nvPr>
        </p:nvSpPr>
        <p:spPr>
          <a:xfrm>
            <a:off x="311700" y="445025"/>
            <a:ext cx="44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Population vs. samples</a:t>
            </a:r>
            <a:endParaRPr/>
          </a:p>
        </p:txBody>
      </p:sp>
      <p:sp>
        <p:nvSpPr>
          <p:cNvPr id="245" name="Google Shape;24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46" name="Google Shape;246;p21"/>
          <p:cNvSpPr txBox="1"/>
          <p:nvPr/>
        </p:nvSpPr>
        <p:spPr>
          <a:xfrm>
            <a:off x="179450" y="1166275"/>
            <a:ext cx="3365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Bayesian inferences</a:t>
            </a:r>
            <a:r>
              <a:rPr lang="en" sz="1300"/>
              <a:t>: Use Bayes’ rule to</a:t>
            </a:r>
            <a:endParaRPr sz="1300"/>
          </a:p>
          <a:p>
            <a:pPr marL="0" lvl="0" indent="0" algn="l" rtl="0">
              <a:spcBef>
                <a:spcPts val="0"/>
              </a:spcBef>
              <a:spcAft>
                <a:spcPts val="0"/>
              </a:spcAft>
              <a:buNone/>
            </a:pPr>
            <a:r>
              <a:rPr lang="en" sz="1300"/>
              <a:t>derive the </a:t>
            </a:r>
            <a:r>
              <a:rPr lang="en" sz="1300" u="sng"/>
              <a:t>posterior model</a:t>
            </a:r>
            <a:r>
              <a:rPr lang="en" sz="1300"/>
              <a:t> based on a prior knowledge on    .</a:t>
            </a:r>
            <a:endParaRPr sz="1300"/>
          </a:p>
        </p:txBody>
      </p:sp>
      <p:sp>
        <p:nvSpPr>
          <p:cNvPr id="247" name="Google Shape;247;p21"/>
          <p:cNvSpPr txBox="1"/>
          <p:nvPr/>
        </p:nvSpPr>
        <p:spPr>
          <a:xfrm>
            <a:off x="2080975" y="2440025"/>
            <a:ext cx="2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FF0000"/>
              </a:solidFill>
              <a:latin typeface="Times New Roman"/>
              <a:ea typeface="Times New Roman"/>
              <a:cs typeface="Times New Roman"/>
              <a:sym typeface="Times New Roman"/>
            </a:endParaRPr>
          </a:p>
        </p:txBody>
      </p:sp>
      <p:pic>
        <p:nvPicPr>
          <p:cNvPr id="248" name="Google Shape;248;p21" descr="{&quot;aid&quot;:null,&quot;backgroundColor&quot;:&quot;#ffffff&quot;,&quot;type&quot;:&quot;$&quot;,&quot;code&quot;:&quot;$\\theta$&quot;,&quot;id&quot;:&quot;5&quot;,&quot;backgroundColorModified&quot;:false,&quot;font&quot;:{&quot;family&quot;:&quot;Arial&quot;,&quot;color&quot;:&quot;#000000&quot;,&quot;size&quot;:14},&quot;ts&quot;:1624219672826,&quot;cs&quot;:&quot;TFCwMugibfxYffO1y24wnw==&quot;,&quot;size&quot;:{&quot;width&quot;:9.166666666666666,&quot;height&quot;:15.5}}"/>
          <p:cNvPicPr preferRelativeResize="0"/>
          <p:nvPr/>
        </p:nvPicPr>
        <p:blipFill>
          <a:blip r:embed="rId4">
            <a:alphaModFix/>
          </a:blip>
          <a:stretch>
            <a:fillRect/>
          </a:stretch>
        </p:blipFill>
        <p:spPr>
          <a:xfrm>
            <a:off x="1372776" y="1685403"/>
            <a:ext cx="84350" cy="142635"/>
          </a:xfrm>
          <a:prstGeom prst="rect">
            <a:avLst/>
          </a:prstGeom>
          <a:noFill/>
          <a:ln>
            <a:noFill/>
          </a:ln>
        </p:spPr>
      </p:pic>
      <p:pic>
        <p:nvPicPr>
          <p:cNvPr id="249" name="Google Shape;249;p21" descr="{&quot;code&quot;:&quot;$\\underbrace{\\pi\\left(\\giventhat{\\theta}{x}\\right)}_{\\text{Posterior}\\;\\text{model}}\\propto f\\left(\\giventhat{x}{\\theta}\\right)\\times\\underbrace{\\pi\\left(\\theta\\right)}_{\\text{Prior}\\;\\text{Knowledge}}$&quot;,&quot;type&quot;:&quot;$&quot;,&quot;font&quot;:{&quot;family&quot;:&quot;Arial&quot;,&quot;color&quot;:&quot;#000000&quot;,&quot;size&quot;:12},&quot;id&quot;:&quot;11&quot;,&quot;aid&quot;:null,&quot;backgroundColorModified&quot;:false,&quot;backgroundColor&quot;:&quot;#ffffff&quot;,&quot;ts&quot;:1624223921922,&quot;cs&quot;:&quot;JvA9xnlU0DlsjVUd20U2uA==&quot;,&quot;size&quot;:{&quot;width&quot;:294.5,&quot;height&quot;:47.25}}"/>
          <p:cNvPicPr preferRelativeResize="0"/>
          <p:nvPr/>
        </p:nvPicPr>
        <p:blipFill>
          <a:blip r:embed="rId5">
            <a:alphaModFix/>
          </a:blip>
          <a:stretch>
            <a:fillRect/>
          </a:stretch>
        </p:blipFill>
        <p:spPr>
          <a:xfrm>
            <a:off x="533475" y="2099925"/>
            <a:ext cx="2805113" cy="450056"/>
          </a:xfrm>
          <a:prstGeom prst="rect">
            <a:avLst/>
          </a:prstGeom>
          <a:noFill/>
          <a:ln>
            <a:noFill/>
          </a:ln>
        </p:spPr>
      </p:pic>
      <p:pic>
        <p:nvPicPr>
          <p:cNvPr id="250" name="Google Shape;250;p21" descr="{&quot;aid&quot;:null,&quot;font&quot;:{&quot;family&quot;:&quot;Arial&quot;,&quot;size&quot;:12,&quot;color&quot;:&quot;#000000&quot;},&quot;code&quot;:&quot;$\\pi\\left(\\giventhat{\\theta}{x}\\right)$&quot;,&quot;backgroundColorModified&quot;:true,&quot;backgroundColor&quot;:&quot;#e2cece&quot;,&quot;type&quot;:&quot;$&quot;,&quot;id&quot;:&quot;13&quot;,&quot;ts&quot;:1624224121532,&quot;cs&quot;:&quot;c8pUc5S6HtCdT9QZ2yFjig==&quot;,&quot;size&quot;:{&quot;width&quot;:54,&quot;height&quot;:19.166666666666668}}"/>
          <p:cNvPicPr preferRelativeResize="0"/>
          <p:nvPr/>
        </p:nvPicPr>
        <p:blipFill>
          <a:blip r:embed="rId6">
            <a:alphaModFix/>
          </a:blip>
          <a:stretch>
            <a:fillRect/>
          </a:stretch>
        </p:blipFill>
        <p:spPr>
          <a:xfrm>
            <a:off x="4123850" y="2467800"/>
            <a:ext cx="514350" cy="182563"/>
          </a:xfrm>
          <a:prstGeom prst="rect">
            <a:avLst/>
          </a:prstGeom>
          <a:noFill/>
          <a:ln>
            <a:noFill/>
          </a:ln>
        </p:spPr>
      </p:pic>
      <p:cxnSp>
        <p:nvCxnSpPr>
          <p:cNvPr id="251" name="Google Shape;251;p21"/>
          <p:cNvCxnSpPr/>
          <p:nvPr/>
        </p:nvCxnSpPr>
        <p:spPr>
          <a:xfrm flipH="1">
            <a:off x="4654925" y="2394625"/>
            <a:ext cx="1155000" cy="158700"/>
          </a:xfrm>
          <a:prstGeom prst="straightConnector1">
            <a:avLst/>
          </a:prstGeom>
          <a:noFill/>
          <a:ln w="9525" cap="flat" cmpd="sng">
            <a:solidFill>
              <a:srgbClr val="C27BA0"/>
            </a:solidFill>
            <a:prstDash val="solid"/>
            <a:round/>
            <a:headEnd type="none" w="med" len="med"/>
            <a:tailEnd type="triangle" w="med" len="med"/>
          </a:ln>
        </p:spPr>
      </p:cxnSp>
      <p:cxnSp>
        <p:nvCxnSpPr>
          <p:cNvPr id="252" name="Google Shape;252;p21"/>
          <p:cNvCxnSpPr>
            <a:stCxn id="250" idx="2"/>
            <a:endCxn id="253" idx="1"/>
          </p:cNvCxnSpPr>
          <p:nvPr/>
        </p:nvCxnSpPr>
        <p:spPr>
          <a:xfrm>
            <a:off x="4381025" y="2650363"/>
            <a:ext cx="1428900" cy="291300"/>
          </a:xfrm>
          <a:prstGeom prst="straightConnector1">
            <a:avLst/>
          </a:prstGeom>
          <a:noFill/>
          <a:ln w="9525" cap="flat" cmpd="sng">
            <a:solidFill>
              <a:srgbClr val="C27BA0"/>
            </a:solidFill>
            <a:prstDash val="solid"/>
            <a:round/>
            <a:headEnd type="none" w="med" len="med"/>
            <a:tailEnd type="triangle" w="med" len="med"/>
          </a:ln>
        </p:spPr>
      </p:cxnSp>
      <p:sp>
        <p:nvSpPr>
          <p:cNvPr id="254" name="Google Shape;254;p21"/>
          <p:cNvSpPr txBox="1"/>
          <p:nvPr/>
        </p:nvSpPr>
        <p:spPr>
          <a:xfrm>
            <a:off x="864150" y="3192025"/>
            <a:ext cx="3430200" cy="1046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Bayesian point estimators;</a:t>
            </a:r>
            <a:endParaRPr/>
          </a:p>
          <a:p>
            <a:pPr marL="457200" lvl="0" indent="-317500" algn="l" rtl="0">
              <a:spcBef>
                <a:spcPts val="0"/>
              </a:spcBef>
              <a:spcAft>
                <a:spcPts val="0"/>
              </a:spcAft>
              <a:buSzPts val="1400"/>
              <a:buChar char="●"/>
            </a:pPr>
            <a:r>
              <a:rPr lang="en"/>
              <a:t>Bayesian credible intervals;</a:t>
            </a:r>
            <a:endParaRPr/>
          </a:p>
          <a:p>
            <a:pPr marL="457200" lvl="0" indent="-317500" algn="l" rtl="0">
              <a:spcBef>
                <a:spcPts val="0"/>
              </a:spcBef>
              <a:spcAft>
                <a:spcPts val="0"/>
              </a:spcAft>
              <a:buSzPts val="1400"/>
              <a:buChar char="●"/>
            </a:pPr>
            <a:r>
              <a:rPr lang="en"/>
              <a:t>Bayesian hypothesis testing;</a:t>
            </a:r>
            <a:endParaRPr/>
          </a:p>
          <a:p>
            <a:pPr marL="457200" lvl="0" indent="-317500" algn="l" rtl="0">
              <a:spcBef>
                <a:spcPts val="0"/>
              </a:spcBef>
              <a:spcAft>
                <a:spcPts val="0"/>
              </a:spcAft>
              <a:buSzPts val="1400"/>
              <a:buChar char="●"/>
            </a:pPr>
            <a:r>
              <a:rPr lang="en">
                <a:solidFill>
                  <a:srgbClr val="999999"/>
                </a:solidFill>
              </a:rPr>
              <a:t>Bayesian regression</a:t>
            </a:r>
            <a:r>
              <a:rPr lang="en"/>
              <a:t>.</a:t>
            </a:r>
            <a:endParaRPr/>
          </a:p>
        </p:txBody>
      </p:sp>
      <p:sp>
        <p:nvSpPr>
          <p:cNvPr id="255" name="Google Shape;255;p21"/>
          <p:cNvSpPr/>
          <p:nvPr/>
        </p:nvSpPr>
        <p:spPr>
          <a:xfrm>
            <a:off x="5582950" y="687775"/>
            <a:ext cx="2749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txBox="1"/>
          <p:nvPr/>
        </p:nvSpPr>
        <p:spPr>
          <a:xfrm>
            <a:off x="5582950" y="67292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Formulate the research problem</a:t>
            </a:r>
            <a:endParaRPr/>
          </a:p>
        </p:txBody>
      </p:sp>
      <p:cxnSp>
        <p:nvCxnSpPr>
          <p:cNvPr id="257" name="Google Shape;257;p21"/>
          <p:cNvCxnSpPr/>
          <p:nvPr/>
        </p:nvCxnSpPr>
        <p:spPr>
          <a:xfrm>
            <a:off x="6971675" y="1093400"/>
            <a:ext cx="0" cy="264600"/>
          </a:xfrm>
          <a:prstGeom prst="straightConnector1">
            <a:avLst/>
          </a:prstGeom>
          <a:noFill/>
          <a:ln w="9525" cap="flat" cmpd="sng">
            <a:solidFill>
              <a:schemeClr val="dk2"/>
            </a:solidFill>
            <a:prstDash val="solid"/>
            <a:round/>
            <a:headEnd type="none" w="med" len="med"/>
            <a:tailEnd type="triangle" w="med" len="med"/>
          </a:ln>
        </p:spPr>
      </p:cxnSp>
      <p:sp>
        <p:nvSpPr>
          <p:cNvPr id="258" name="Google Shape;258;p21"/>
          <p:cNvSpPr/>
          <p:nvPr/>
        </p:nvSpPr>
        <p:spPr>
          <a:xfrm>
            <a:off x="5655325" y="1373575"/>
            <a:ext cx="2521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txBox="1"/>
          <p:nvPr/>
        </p:nvSpPr>
        <p:spPr>
          <a:xfrm>
            <a:off x="7045450" y="1033250"/>
            <a:ext cx="1287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Population</a:t>
            </a:r>
            <a:endParaRPr sz="1300" i="1">
              <a:latin typeface="Times New Roman"/>
              <a:ea typeface="Times New Roman"/>
              <a:cs typeface="Times New Roman"/>
              <a:sym typeface="Times New Roman"/>
            </a:endParaRPr>
          </a:p>
        </p:txBody>
      </p:sp>
      <p:sp>
        <p:nvSpPr>
          <p:cNvPr id="260" name="Google Shape;260;p21"/>
          <p:cNvSpPr txBox="1"/>
          <p:nvPr/>
        </p:nvSpPr>
        <p:spPr>
          <a:xfrm>
            <a:off x="5655325" y="1336825"/>
            <a:ext cx="50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Make propositions about </a:t>
            </a:r>
            <a:endParaRPr/>
          </a:p>
        </p:txBody>
      </p:sp>
      <p:pic>
        <p:nvPicPr>
          <p:cNvPr id="261" name="Google Shape;261;p21" descr="{&quot;type&quot;:&quot;$&quot;,&quot;code&quot;:&quot;$f\\left(x\\right)$&quot;,&quot;font&quot;:{&quot;color&quot;:&quot;#000000&quot;,&quot;family&quot;:&quot;Arial&quot;,&quot;size&quot;:14},&quot;backgroundColor&quot;:&quot;#ffffff&quot;,&quot;backgroundColorModified&quot;:false,&quot;aid&quot;:null,&quot;id&quot;:&quot;2&quot;,&quot;ts&quot;:1624214282022,&quot;cs&quot;:&quot;uoiaiJAHJUcnhdLOc4s3Mg==&quot;,&quot;size&quot;:{&quot;width&quot;:38.833333333333336,&quot;height&quot;:21.666666666666668}}"/>
          <p:cNvPicPr preferRelativeResize="0"/>
          <p:nvPr/>
        </p:nvPicPr>
        <p:blipFill>
          <a:blip r:embed="rId7">
            <a:alphaModFix/>
          </a:blip>
          <a:stretch>
            <a:fillRect/>
          </a:stretch>
        </p:blipFill>
        <p:spPr>
          <a:xfrm>
            <a:off x="7735975" y="1440823"/>
            <a:ext cx="344500" cy="192200"/>
          </a:xfrm>
          <a:prstGeom prst="rect">
            <a:avLst/>
          </a:prstGeom>
          <a:noFill/>
          <a:ln>
            <a:noFill/>
          </a:ln>
        </p:spPr>
      </p:pic>
      <p:pic>
        <p:nvPicPr>
          <p:cNvPr id="262" name="Google Shape;262;p21" descr="{&quot;aid&quot;:null,&quot;code&quot;:&quot;$f\\left(\\giventhat{x}{\\theta}\\right)$&quot;,&quot;backgroundColor&quot;:&quot;#ffffff&quot;,&quot;id&quot;:&quot;3&quot;,&quot;backgroundColorModified&quot;:false,&quot;type&quot;:&quot;$&quot;,&quot;font&quot;:{&quot;family&quot;:&quot;Arial&quot;,&quot;color&quot;:&quot;#000000&quot;,&quot;size&quot;:13},&quot;ts&quot;:1624218297383,&quot;cs&quot;:&quot;AewVPvJ44RsH0iLNm+XCVg==&quot;,&quot;size&quot;:{&quot;width&quot;:57.5874769028871,&quot;height&quot;:20.178490813648306}}"/>
          <p:cNvPicPr preferRelativeResize="0"/>
          <p:nvPr/>
        </p:nvPicPr>
        <p:blipFill>
          <a:blip r:embed="rId8">
            <a:alphaModFix/>
          </a:blip>
          <a:stretch>
            <a:fillRect/>
          </a:stretch>
        </p:blipFill>
        <p:spPr>
          <a:xfrm>
            <a:off x="7921605" y="1828025"/>
            <a:ext cx="406970" cy="142600"/>
          </a:xfrm>
          <a:prstGeom prst="rect">
            <a:avLst/>
          </a:prstGeom>
          <a:noFill/>
          <a:ln>
            <a:noFill/>
          </a:ln>
        </p:spPr>
      </p:pic>
      <p:sp>
        <p:nvSpPr>
          <p:cNvPr id="263" name="Google Shape;263;p21"/>
          <p:cNvSpPr txBox="1"/>
          <p:nvPr/>
        </p:nvSpPr>
        <p:spPr>
          <a:xfrm>
            <a:off x="7045450" y="1706875"/>
            <a:ext cx="100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1"/>
                </a:solidFill>
                <a:latin typeface="Times New Roman"/>
                <a:ea typeface="Times New Roman"/>
                <a:cs typeface="Times New Roman"/>
                <a:sym typeface="Times New Roman"/>
              </a:rPr>
              <a:t>Parametric </a:t>
            </a:r>
            <a:endParaRPr sz="1300" i="1">
              <a:solidFill>
                <a:schemeClr val="dk1"/>
              </a:solidFill>
              <a:latin typeface="Times New Roman"/>
              <a:ea typeface="Times New Roman"/>
              <a:cs typeface="Times New Roman"/>
              <a:sym typeface="Times New Roman"/>
            </a:endParaRPr>
          </a:p>
        </p:txBody>
      </p:sp>
      <p:cxnSp>
        <p:nvCxnSpPr>
          <p:cNvPr id="264" name="Google Shape;264;p21"/>
          <p:cNvCxnSpPr/>
          <p:nvPr/>
        </p:nvCxnSpPr>
        <p:spPr>
          <a:xfrm>
            <a:off x="6971675" y="174407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265" name="Google Shape;265;p21"/>
          <p:cNvSpPr/>
          <p:nvPr/>
        </p:nvSpPr>
        <p:spPr>
          <a:xfrm>
            <a:off x="5809925" y="2756425"/>
            <a:ext cx="22728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txBox="1"/>
          <p:nvPr/>
        </p:nvSpPr>
        <p:spPr>
          <a:xfrm>
            <a:off x="5809925" y="2741575"/>
            <a:ext cx="29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Parameter estimation of </a:t>
            </a:r>
            <a:endParaRPr/>
          </a:p>
        </p:txBody>
      </p:sp>
      <p:cxnSp>
        <p:nvCxnSpPr>
          <p:cNvPr id="266" name="Google Shape;266;p21"/>
          <p:cNvCxnSpPr/>
          <p:nvPr/>
        </p:nvCxnSpPr>
        <p:spPr>
          <a:xfrm>
            <a:off x="6971800" y="3167425"/>
            <a:ext cx="3300" cy="310500"/>
          </a:xfrm>
          <a:prstGeom prst="straightConnector1">
            <a:avLst/>
          </a:prstGeom>
          <a:noFill/>
          <a:ln w="9525" cap="flat" cmpd="sng">
            <a:solidFill>
              <a:schemeClr val="dk2"/>
            </a:solidFill>
            <a:prstDash val="solid"/>
            <a:round/>
            <a:headEnd type="none" w="med" len="med"/>
            <a:tailEnd type="triangle" w="med" len="med"/>
          </a:ln>
        </p:spPr>
      </p:cxnSp>
      <p:sp>
        <p:nvSpPr>
          <p:cNvPr id="267" name="Google Shape;267;p21"/>
          <p:cNvSpPr/>
          <p:nvPr/>
        </p:nvSpPr>
        <p:spPr>
          <a:xfrm>
            <a:off x="6395913" y="3481775"/>
            <a:ext cx="1155000" cy="3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txBox="1"/>
          <p:nvPr/>
        </p:nvSpPr>
        <p:spPr>
          <a:xfrm>
            <a:off x="6431388" y="3466925"/>
            <a:ext cx="111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a:t>
            </a:r>
            <a:endParaRPr/>
          </a:p>
        </p:txBody>
      </p:sp>
      <p:sp>
        <p:nvSpPr>
          <p:cNvPr id="269" name="Google Shape;269;p21"/>
          <p:cNvSpPr/>
          <p:nvPr/>
        </p:nvSpPr>
        <p:spPr>
          <a:xfrm>
            <a:off x="5809925" y="2081225"/>
            <a:ext cx="2272800" cy="3705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txBox="1"/>
          <p:nvPr/>
        </p:nvSpPr>
        <p:spPr>
          <a:xfrm>
            <a:off x="5809925" y="2066375"/>
            <a:ext cx="293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Survey design &amp; Data collection </a:t>
            </a:r>
            <a:endParaRPr sz="1200"/>
          </a:p>
        </p:txBody>
      </p:sp>
      <p:cxnSp>
        <p:nvCxnSpPr>
          <p:cNvPr id="271" name="Google Shape;271;p21"/>
          <p:cNvCxnSpPr/>
          <p:nvPr/>
        </p:nvCxnSpPr>
        <p:spPr>
          <a:xfrm>
            <a:off x="6971800" y="2465050"/>
            <a:ext cx="3300" cy="310500"/>
          </a:xfrm>
          <a:prstGeom prst="straightConnector1">
            <a:avLst/>
          </a:prstGeom>
          <a:noFill/>
          <a:ln w="9525" cap="flat" cmpd="sng">
            <a:solidFill>
              <a:schemeClr val="dk2"/>
            </a:solidFill>
            <a:prstDash val="solid"/>
            <a:round/>
            <a:headEnd type="none" w="med" len="med"/>
            <a:tailEnd type="triangle" w="med" len="med"/>
          </a:ln>
        </p:spPr>
      </p:cxnSp>
      <p:pic>
        <p:nvPicPr>
          <p:cNvPr id="272" name="Google Shape;272;p21" descr="{&quot;aid&quot;:null,&quot;backgroundColorModified&quot;:false,&quot;code&quot;:&quot;$X_{1},\\ldots X_{n}$&quot;,&quot;font&quot;:{&quot;family&quot;:&quot;Arial&quot;,&quot;color&quot;:&quot;#000000&quot;,&quot;size&quot;:14},&quot;type&quot;:&quot;$&quot;,&quot;backgroundColor&quot;:&quot;#ffffff&quot;,&quot;id&quot;:&quot;16&quot;,&quot;ts&quot;:1624229033437,&quot;cs&quot;:&quot;qQtQBubUUycyqG9U96JhTg==&quot;,&quot;size&quot;:{&quot;width&quot;:93,&quot;height&quot;:19}}"/>
          <p:cNvPicPr preferRelativeResize="0"/>
          <p:nvPr/>
        </p:nvPicPr>
        <p:blipFill>
          <a:blip r:embed="rId9">
            <a:alphaModFix/>
          </a:blip>
          <a:stretch>
            <a:fillRect/>
          </a:stretch>
        </p:blipFill>
        <p:spPr>
          <a:xfrm>
            <a:off x="7199975" y="2541575"/>
            <a:ext cx="697994" cy="142600"/>
          </a:xfrm>
          <a:prstGeom prst="rect">
            <a:avLst/>
          </a:prstGeom>
          <a:noFill/>
          <a:ln>
            <a:noFill/>
          </a:ln>
        </p:spPr>
      </p:pic>
      <p:pic>
        <p:nvPicPr>
          <p:cNvPr id="273" name="Google Shape;273;p21" descr="{&quot;aid&quot;:null,&quot;backgroundColor&quot;:&quot;#ffffff&quot;,&quot;type&quot;:&quot;$&quot;,&quot;code&quot;:&quot;$\\theta$&quot;,&quot;id&quot;:&quot;5&quot;,&quot;backgroundColorModified&quot;:false,&quot;font&quot;:{&quot;family&quot;:&quot;Arial&quot;,&quot;color&quot;:&quot;#000000&quot;,&quot;size&quot;:14},&quot;ts&quot;:1624219672826,&quot;cs&quot;:&quot;TFCwMugibfxYffO1y24wnw==&quot;,&quot;size&quot;:{&quot;width&quot;:9.166666666666666,&quot;height&quot;:15.5}}"/>
          <p:cNvPicPr preferRelativeResize="0"/>
          <p:nvPr/>
        </p:nvPicPr>
        <p:blipFill>
          <a:blip r:embed="rId4">
            <a:alphaModFix/>
          </a:blip>
          <a:stretch>
            <a:fillRect/>
          </a:stretch>
        </p:blipFill>
        <p:spPr>
          <a:xfrm>
            <a:off x="7869384" y="2851423"/>
            <a:ext cx="84338" cy="142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8"/>
                                        </p:tgtEl>
                                        <p:attrNameLst>
                                          <p:attrName>style.visibility</p:attrName>
                                        </p:attrNameLst>
                                      </p:cBhvr>
                                      <p:to>
                                        <p:strVal val="visible"/>
                                      </p:to>
                                    </p:set>
                                    <p:animEffect transition="in" filter="fade">
                                      <p:cBhvr>
                                        <p:cTn id="10" dur="1000"/>
                                        <p:tgtEl>
                                          <p:spTgt spid="248"/>
                                        </p:tgtEl>
                                      </p:cBhvr>
                                    </p:animEffect>
                                  </p:childTnLst>
                                </p:cTn>
                              </p:par>
                              <p:par>
                                <p:cTn id="11" presetID="10" presetClass="entr" presetSubtype="0" fill="hold" nodeType="withEffect">
                                  <p:stCondLst>
                                    <p:cond delay="0"/>
                                  </p:stCondLst>
                                  <p:childTnLst>
                                    <p:set>
                                      <p:cBhvr>
                                        <p:cTn id="12" dur="1" fill="hold">
                                          <p:stCondLst>
                                            <p:cond delay="0"/>
                                          </p:stCondLst>
                                        </p:cTn>
                                        <p:tgtEl>
                                          <p:spTgt spid="249"/>
                                        </p:tgtEl>
                                        <p:attrNameLst>
                                          <p:attrName>style.visibility</p:attrName>
                                        </p:attrNameLst>
                                      </p:cBhvr>
                                      <p:to>
                                        <p:strVal val="visible"/>
                                      </p:to>
                                    </p:set>
                                    <p:animEffect transition="in" filter="fade">
                                      <p:cBhvr>
                                        <p:cTn id="13" dur="1000"/>
                                        <p:tgtEl>
                                          <p:spTgt spid="249"/>
                                        </p:tgtEl>
                                      </p:cBhvr>
                                    </p:animEffect>
                                  </p:childTnLst>
                                </p:cTn>
                              </p:par>
                              <p:par>
                                <p:cTn id="14" presetID="10" presetClass="entr" presetSubtype="0" fill="hold" nodeType="withEffect">
                                  <p:stCondLst>
                                    <p:cond delay="0"/>
                                  </p:stCondLst>
                                  <p:childTnLst>
                                    <p:set>
                                      <p:cBhvr>
                                        <p:cTn id="15" dur="1" fill="hold">
                                          <p:stCondLst>
                                            <p:cond delay="0"/>
                                          </p:stCondLst>
                                        </p:cTn>
                                        <p:tgtEl>
                                          <p:spTgt spid="247"/>
                                        </p:tgtEl>
                                        <p:attrNameLst>
                                          <p:attrName>style.visibility</p:attrName>
                                        </p:attrNameLst>
                                      </p:cBhvr>
                                      <p:to>
                                        <p:strVal val="visible"/>
                                      </p:to>
                                    </p:set>
                                    <p:animEffect transition="in" filter="fade">
                                      <p:cBhvr>
                                        <p:cTn id="16" dur="1000"/>
                                        <p:tgtEl>
                                          <p:spTgt spid="2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gtEl>
                                        <p:attrNameLst>
                                          <p:attrName>style.visibility</p:attrName>
                                        </p:attrNameLst>
                                      </p:cBhvr>
                                      <p:to>
                                        <p:strVal val="visible"/>
                                      </p:to>
                                    </p:set>
                                    <p:animEffect transition="in" filter="fade">
                                      <p:cBhvr>
                                        <p:cTn id="21" dur="1000"/>
                                        <p:tgtEl>
                                          <p:spTgt spid="250"/>
                                        </p:tgtEl>
                                      </p:cBhvr>
                                    </p:animEffect>
                                  </p:childTnLst>
                                </p:cTn>
                              </p:par>
                              <p:par>
                                <p:cTn id="22" presetID="10"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childTnLst>
                                </p:cTn>
                              </p:par>
                              <p:par>
                                <p:cTn id="25" presetID="10" presetClass="entr" presetSubtype="0" fill="hold" nodeType="with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1000"/>
                                        <p:tgtEl>
                                          <p:spTgt spid="2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4"/>
                                        </p:tgtEl>
                                        <p:attrNameLst>
                                          <p:attrName>style.visibility</p:attrName>
                                        </p:attrNameLst>
                                      </p:cBhvr>
                                      <p:to>
                                        <p:strVal val="visible"/>
                                      </p:to>
                                    </p:set>
                                    <p:animEffect transition="in" filter="fade">
                                      <p:cBhvr>
                                        <p:cTn id="32"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2752</Words>
  <Application>Microsoft Macintosh PowerPoint</Application>
  <PresentationFormat>On-screen Show (16:9)</PresentationFormat>
  <Paragraphs>356</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Times New Roman</vt:lpstr>
      <vt:lpstr>Calibri</vt:lpstr>
      <vt:lpstr>Arial</vt:lpstr>
      <vt:lpstr>Roboto</vt:lpstr>
      <vt:lpstr>Georgia</vt:lpstr>
      <vt:lpstr>Simple Light</vt:lpstr>
      <vt:lpstr>STAT 135 Overview</vt:lpstr>
      <vt:lpstr>Personal story</vt:lpstr>
      <vt:lpstr>STAT 134: Concepts of Probability</vt:lpstr>
      <vt:lpstr>STAT 135: How to learn information from data</vt:lpstr>
      <vt:lpstr>Probability to Statistics </vt:lpstr>
      <vt:lpstr>Population vs. samples</vt:lpstr>
      <vt:lpstr>Population vs. samples</vt:lpstr>
      <vt:lpstr>Population vs. samples</vt:lpstr>
      <vt:lpstr>Population vs. samples</vt:lpstr>
      <vt:lpstr>Youtube example: A/B testing</vt:lpstr>
      <vt:lpstr>Youtube example: A/B testing</vt:lpstr>
      <vt:lpstr>Youtube example: A/B testing</vt:lpstr>
      <vt:lpstr>Youtube example: A/B testing</vt:lpstr>
      <vt:lpstr>Youtube example: A/B testing</vt:lpstr>
      <vt:lpstr>Population parameters</vt:lpstr>
      <vt:lpstr>Population mean and variance</vt:lpstr>
      <vt:lpstr>Population mean and variance - Bernoulli</vt:lpstr>
      <vt:lpstr>Population mean and variance*</vt:lpstr>
      <vt:lpstr>Population mean and variance</vt:lpstr>
      <vt:lpstr>Simple random sampling</vt:lpstr>
      <vt:lpstr>Sampling without replacement</vt:lpstr>
      <vt:lpstr>Sampling without replacement*</vt:lpstr>
      <vt:lpstr>Sampling without replacement*</vt:lpstr>
      <vt:lpstr>Infinite population - another example</vt:lpstr>
      <vt:lpstr>Estimate population parameters</vt:lpstr>
      <vt:lpstr>Estimate population parameters</vt:lpstr>
      <vt:lpstr>Estimate population parameters</vt:lpstr>
      <vt:lpstr>Estimate population parameters</vt:lpstr>
      <vt:lpstr>Estimate population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135 Overview</dc:title>
  <cp:lastModifiedBy>Microsoft Office User</cp:lastModifiedBy>
  <cp:revision>1</cp:revision>
  <dcterms:modified xsi:type="dcterms:W3CDTF">2021-06-22T19:44:55Z</dcterms:modified>
</cp:coreProperties>
</file>